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3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72" r:id="rId2"/>
    <p:sldId id="279" r:id="rId3"/>
    <p:sldId id="278" r:id="rId4"/>
    <p:sldId id="283" r:id="rId5"/>
    <p:sldId id="281" r:id="rId6"/>
    <p:sldId id="273" r:id="rId7"/>
    <p:sldId id="274" r:id="rId8"/>
    <p:sldId id="258" r:id="rId9"/>
    <p:sldId id="271" r:id="rId10"/>
    <p:sldId id="286" r:id="rId11"/>
    <p:sldId id="282" r:id="rId12"/>
    <p:sldId id="285" r:id="rId13"/>
    <p:sldId id="284" r:id="rId14"/>
    <p:sldId id="270" r:id="rId15"/>
    <p:sldId id="288" r:id="rId16"/>
    <p:sldId id="280" r:id="rId17"/>
    <p:sldId id="264" r:id="rId18"/>
    <p:sldId id="266" r:id="rId19"/>
    <p:sldId id="259" r:id="rId20"/>
    <p:sldId id="260" r:id="rId21"/>
    <p:sldId id="277" r:id="rId22"/>
  </p:sldIdLst>
  <p:sldSz cx="12192000" cy="6858000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оман Гловацкий" initials="РГ" lastIdx="1" clrIdx="0">
    <p:extLst>
      <p:ext uri="{19B8F6BF-5375-455C-9EA6-DF929625EA0E}">
        <p15:presenceInfo xmlns:p15="http://schemas.microsoft.com/office/powerpoint/2012/main" userId="07cbcbc333163b0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2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dirty="0"/>
              <a:t>Структура</a:t>
            </a:r>
            <a:r>
              <a:rPr lang="ru-RU" baseline="0" dirty="0"/>
              <a:t> земельного банку по видам </a:t>
            </a:r>
            <a:r>
              <a:rPr lang="ru-RU" baseline="0" dirty="0" err="1"/>
              <a:t>угідь</a:t>
            </a:r>
            <a:r>
              <a:rPr lang="ru-RU" dirty="0"/>
              <a:t> 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2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0.16689890459328502"/>
          <c:y val="0.15611173267443865"/>
          <c:w val="0.44691095234061934"/>
          <c:h val="0.8355645954524098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explosion val="1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0150-4CFD-8512-8F90E2144DE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0150-4CFD-8512-8F90E2144DE0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0150-4CFD-8512-8F90E2144DE0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0150-4CFD-8512-8F90E2144DE0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E24C-428F-812F-DED116269B6A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E24C-428F-812F-DED116269B6A}"/>
              </c:ext>
            </c:extLst>
          </c:dPt>
          <c:dLbls>
            <c:dLbl>
              <c:idx val="0"/>
              <c:tx>
                <c:rich>
                  <a:bodyPr rot="0" spcFirstLastPara="1" vertOverflow="clip" horzOverflow="clip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200" b="1" i="0" u="none" strike="noStrike" kern="1200" baseline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fld id="{A4B7F101-1DB2-48BA-8AD8-86460CFC9535}" type="PERCENTAGE">
                      <a:rPr lang="en-US" sz="2200" baseline="0" smtClean="0"/>
                      <a:pPr>
                        <a:defRPr sz="2200"/>
                      </a:pPr>
                      <a:t>[ПРОЦЕНТ]</a:t>
                    </a:fld>
                    <a:endParaRPr lang="ru-RU"/>
                  </a:p>
                </c:rich>
              </c:tx>
              <c:numFmt formatCode="0.00%" sourceLinked="0"/>
              <c:spPr>
                <a:pattFill prst="pct75">
                  <a:fgClr>
                    <a:prstClr val="black">
                      <a:lumMod val="75000"/>
                      <a:lumOff val="25000"/>
                    </a:prstClr>
                  </a:fgClr>
                  <a:bgClr>
                    <a:prstClr val="black">
                      <a:lumMod val="65000"/>
                      <a:lumOff val="35000"/>
                    </a:prstClr>
                  </a:bgClr>
                </a:patt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200" b="1" i="0" u="none" strike="noStrike" kern="1200" baseline="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ru-RU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spPr xmlns:c15="http://schemas.microsoft.com/office/drawing/2012/chart">
                    <a:prstGeom prst="wedgeRectCallout">
                      <a:avLst/>
                    </a:prstGeom>
                    <a:pattFill prst="pct75">
                      <a:fgClr>
                        <a:schemeClr val="dk1">
                          <a:lumMod val="75000"/>
                          <a:lumOff val="25000"/>
                        </a:schemeClr>
                      </a:fgClr>
                      <a:bgClr>
                        <a:schemeClr val="dk1">
                          <a:lumMod val="65000"/>
                          <a:lumOff val="35000"/>
                        </a:schemeClr>
                      </a:bgClr>
                    </a:pattFill>
                    <a:ln>
                      <a:noFill/>
                    </a:ln>
                  </c15:spPr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150-4CFD-8512-8F90E2144DE0}"/>
                </c:ext>
              </c:extLst>
            </c:dLbl>
            <c:dLbl>
              <c:idx val="3"/>
              <c:dLblPos val="inEnd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150-4CFD-8512-8F90E2144DE0}"/>
                </c:ext>
              </c:extLst>
            </c:dLbl>
            <c:dLbl>
              <c:idx val="5"/>
              <c:layout>
                <c:manualLayout>
                  <c:x val="4.3758506665085371E-2"/>
                  <c:y val="6.3429316982649931E-3"/>
                </c:manualLayout>
              </c:layout>
              <c:tx>
                <c:rich>
                  <a:bodyPr/>
                  <a:lstStyle/>
                  <a:p>
                    <a:fld id="{58B69DD2-B3D7-40FD-B9C4-3B431E909608}" type="PERCENTAGE">
                      <a:rPr lang="en-US" smtClean="0"/>
                      <a:pPr/>
                      <a:t>[ПРОЦЕНТ]</a:t>
                    </a:fld>
                    <a:endParaRPr lang="ru-RU"/>
                  </a:p>
                </c:rich>
              </c:tx>
              <c:dLblPos val="bestFit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1394563815592449E-2"/>
                      <c:h val="6.4079817744863085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B-E24C-428F-812F-DED116269B6A}"/>
                </c:ext>
              </c:extLst>
            </c:dLbl>
            <c:numFmt formatCode="0.00%" sourceLinked="0"/>
            <c:spPr>
              <a:pattFill prst="pct75">
                <a:fgClr>
                  <a:prstClr val="black">
                    <a:lumMod val="75000"/>
                    <a:lumOff val="25000"/>
                  </a:prstClr>
                </a:fgClr>
                <a:bgClr>
                  <a:prstClr val="black">
                    <a:lumMod val="65000"/>
                    <a:lumOff val="35000"/>
                  </a:prst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2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Лист1!$A$2:$A$7</c:f>
              <c:strCache>
                <c:ptCount val="6"/>
                <c:pt idx="0">
                  <c:v>Рілля (250,5 Га)</c:v>
                </c:pt>
                <c:pt idx="1">
                  <c:v>Сіножаті пасовища (21,6 Га)</c:v>
                </c:pt>
                <c:pt idx="2">
                  <c:v>Сад (90,3 Га)</c:v>
                </c:pt>
                <c:pt idx="3">
                  <c:v>Ліс (43,8 Га)</c:v>
                </c:pt>
                <c:pt idx="4">
                  <c:v>Господарські двори (14,56 Га)</c:v>
                </c:pt>
                <c:pt idx="5">
                  <c:v>Інше (0,7 Га)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250.5</c:v>
                </c:pt>
                <c:pt idx="1">
                  <c:v>21.6</c:v>
                </c:pt>
                <c:pt idx="2">
                  <c:v>90.3</c:v>
                </c:pt>
                <c:pt idx="3">
                  <c:v>43.8</c:v>
                </c:pt>
                <c:pt idx="4">
                  <c:v>14.56</c:v>
                </c:pt>
                <c:pt idx="5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0150-4CFD-8512-8F90E2144DE0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/>
              <a:t> Прибутковість підприємства 2024-2025 рік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5147597789166358E-2"/>
          <c:y val="1.6119373755405769E-2"/>
          <c:w val="0.97436560374141079"/>
          <c:h val="0.798243235644467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2024рік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Дохід (тис. грн.)</c:v>
                </c:pt>
                <c:pt idx="1">
                  <c:v>Прибуток (тис. грн.)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8295.7000000000007</c:v>
                </c:pt>
                <c:pt idx="1">
                  <c:v>2485.8000000000002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4C-46DB-B412-B1678FDBD97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 рік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strRef>
              <c:f>Лист1!$A$2:$A$3</c:f>
              <c:strCache>
                <c:ptCount val="2"/>
                <c:pt idx="0">
                  <c:v>Дохід (тис. грн.)</c:v>
                </c:pt>
                <c:pt idx="1">
                  <c:v>Прибуток (тис. грн.)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11332</c:v>
                </c:pt>
                <c:pt idx="1">
                  <c:v>4720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4C-46DB-B412-B1678FDBD97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043944544"/>
        <c:axId val="1308750640"/>
      </c:barChart>
      <c:catAx>
        <c:axId val="104394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8750640"/>
        <c:crosses val="autoZero"/>
        <c:auto val="1"/>
        <c:lblAlgn val="ctr"/>
        <c:lblOffset val="100"/>
        <c:noMultiLvlLbl val="0"/>
      </c:catAx>
      <c:valAx>
        <c:axId val="130875064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4394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47944082885895"/>
          <c:y val="0.90856461807236466"/>
          <c:w val="0.26304101741946218"/>
          <c:h val="7.9988023456703153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2000"/>
      </a:pPr>
      <a:endParaRPr lang="ru-RU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2"/>
              <c:tx>
                <c:rich>
                  <a:bodyPr/>
                  <a:lstStyle/>
                  <a:p>
                    <a:fld id="{7E24988A-1423-461E-A3B4-A188FAB66883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4163-4A54-B464-A6B65DB9DE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Фонд оплати праці</c:v>
                </c:pt>
                <c:pt idx="1">
                  <c:v>Податкові платежі до держ. бюджету</c:v>
                </c:pt>
                <c:pt idx="2">
                  <c:v>Податкові платежі до місц. бюджету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482.8</c:v>
                </c:pt>
                <c:pt idx="1">
                  <c:v>619.20000000000005</c:v>
                </c:pt>
                <c:pt idx="2">
                  <c:v>447.4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C8C-4D1D-BF40-34CA604525F7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Лист1!$A$2:$A$4</c:f>
              <c:strCache>
                <c:ptCount val="3"/>
                <c:pt idx="0">
                  <c:v>Фонд оплати праці</c:v>
                </c:pt>
                <c:pt idx="1">
                  <c:v>Податкові платежі до держ. бюджету</c:v>
                </c:pt>
                <c:pt idx="2">
                  <c:v>Податкові платежі до місц. бюджету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767</c:v>
                </c:pt>
                <c:pt idx="1">
                  <c:v>2203.1</c:v>
                </c:pt>
                <c:pt idx="2">
                  <c:v>849.6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C8C-4D1D-BF40-34CA604525F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423628879"/>
        <c:axId val="1410786527"/>
      </c:barChart>
      <c:catAx>
        <c:axId val="142362887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10786527"/>
        <c:crosses val="autoZero"/>
        <c:auto val="1"/>
        <c:lblAlgn val="ctr"/>
        <c:lblOffset val="100"/>
        <c:noMultiLvlLbl val="0"/>
      </c:catAx>
      <c:valAx>
        <c:axId val="141078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42362887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1" i="0" u="none" strike="noStrike" kern="1200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uk-UA" dirty="0"/>
              <a:t> Амортизаційні</a:t>
            </a:r>
            <a:r>
              <a:rPr lang="uk-UA" baseline="0" dirty="0"/>
              <a:t> відрахування</a:t>
            </a:r>
            <a:r>
              <a:rPr lang="uk-UA" dirty="0"/>
              <a:t> 2024-2025 рік (тис. грн.)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1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1.5147597789166358E-2"/>
          <c:y val="1.6119373755405769E-2"/>
          <c:w val="0.97436560374141079"/>
          <c:h val="0.798243235644467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2024рік</c:v>
                </c:pt>
              </c:strCache>
            </c:strRef>
          </c:tx>
          <c:spPr>
            <a:solidFill>
              <a:schemeClr val="accent1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42.6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A4C-46DB-B412-B1678FDBD97C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2025 рік</c:v>
                </c:pt>
              </c:strCache>
            </c:strRef>
          </c:tx>
          <c:spPr>
            <a:solidFill>
              <a:schemeClr val="accent2">
                <a:alpha val="85000"/>
              </a:schemeClr>
            </a:solidFill>
            <a:ln w="9525" cap="flat" cmpd="sng" algn="ctr">
              <a:solidFill>
                <a:schemeClr val="lt1">
                  <a:alpha val="50000"/>
                </a:schemeClr>
              </a:solidFill>
              <a:round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200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50000"/>
                          <a:lumOff val="50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278.10000000000002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A4C-46DB-B412-B1678FDBD97C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65"/>
        <c:axId val="1043944544"/>
        <c:axId val="1308750640"/>
      </c:barChart>
      <c:catAx>
        <c:axId val="10439445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9050" cap="flat" cmpd="sng" algn="ctr">
            <a:solidFill>
              <a:schemeClr val="dk1">
                <a:lumMod val="75000"/>
                <a:lumOff val="2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cap="all" baseline="0">
                <a:solidFill>
                  <a:schemeClr val="dk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1308750640"/>
        <c:crosses val="autoZero"/>
        <c:auto val="1"/>
        <c:lblAlgn val="ctr"/>
        <c:lblOffset val="100"/>
        <c:noMultiLvlLbl val="0"/>
      </c:catAx>
      <c:valAx>
        <c:axId val="1308750640"/>
        <c:scaling>
          <c:orientation val="minMax"/>
        </c:scaling>
        <c:delete val="1"/>
        <c:axPos val="l"/>
        <c:majorGridlines>
          <c:spPr>
            <a:ln w="9525" cap="flat" cmpd="sng" algn="ctr">
              <a:gradFill>
                <a:gsLst>
                  <a:gs pos="100000">
                    <a:schemeClr val="dk1">
                      <a:lumMod val="95000"/>
                      <a:lumOff val="5000"/>
                      <a:alpha val="42000"/>
                    </a:schemeClr>
                  </a:gs>
                  <a:gs pos="0">
                    <a:schemeClr val="lt1">
                      <a:lumMod val="75000"/>
                      <a:alpha val="36000"/>
                    </a:schemeClr>
                  </a:gs>
                </a:gsLst>
                <a:lin ang="5400000" scaled="0"/>
              </a:gra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104394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47944082885895"/>
          <c:y val="0.90856461807236466"/>
          <c:w val="0.26304101741946218"/>
          <c:h val="7.9988023456703153E-2"/>
        </c:manualLayout>
      </c:layout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gradFill flip="none" rotWithShape="1">
      <a:gsLst>
        <a:gs pos="0">
          <a:schemeClr val="lt1"/>
        </a:gs>
        <a:gs pos="39000">
          <a:schemeClr val="lt1"/>
        </a:gs>
        <a:gs pos="100000">
          <a:schemeClr val="lt1">
            <a:lumMod val="75000"/>
          </a:schemeClr>
        </a:gs>
      </a:gsLst>
      <a:path path="circle">
        <a:fillToRect l="50000" t="-80000" r="50000" b="180000"/>
      </a:path>
      <a:tileRect/>
    </a:gradFill>
    <a:ln w="9525" cap="flat" cmpd="sng" algn="ctr">
      <a:solidFill>
        <a:schemeClr val="dk1">
          <a:lumMod val="25000"/>
          <a:lumOff val="75000"/>
        </a:schemeClr>
      </a:solidFill>
      <a:round/>
    </a:ln>
    <a:effectLst/>
  </c:spPr>
  <c:txPr>
    <a:bodyPr/>
    <a:lstStyle/>
    <a:p>
      <a:pPr>
        <a:defRPr sz="2000"/>
      </a:pPr>
      <a:endParaRPr lang="ru-RU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 dirty="0"/>
              <a:t> </a:t>
            </a:r>
            <a:r>
              <a:rPr lang="ru-RU" sz="3200" b="1" dirty="0" err="1"/>
              <a:t>Собівартість</a:t>
            </a:r>
            <a:r>
              <a:rPr lang="ru-RU" sz="3200" b="1" dirty="0"/>
              <a:t>  </a:t>
            </a:r>
            <a:r>
              <a:rPr lang="ru-RU" sz="3200" b="1" dirty="0" err="1"/>
              <a:t>продукції</a:t>
            </a:r>
            <a:r>
              <a:rPr lang="ru-RU" sz="3200" b="1" dirty="0"/>
              <a:t> 2024 р.(тис. </a:t>
            </a:r>
            <a:r>
              <a:rPr lang="ru-RU" sz="3200" b="1" dirty="0" err="1"/>
              <a:t>грн</a:t>
            </a:r>
            <a:r>
              <a:rPr lang="ru-RU" sz="3200" b="1" dirty="0"/>
              <a:t>)</a:t>
            </a:r>
          </a:p>
          <a:p>
            <a:pPr>
              <a:defRPr/>
            </a:pPr>
            <a:r>
              <a:rPr lang="ru-RU" sz="2400" b="1" dirty="0" err="1"/>
              <a:t>наймані</a:t>
            </a:r>
            <a:r>
              <a:rPr lang="ru-RU" sz="2400" b="1" dirty="0"/>
              <a:t> </a:t>
            </a:r>
            <a:r>
              <a:rPr lang="ru-RU" sz="2400" b="1" dirty="0" err="1"/>
              <a:t>виконавці</a:t>
            </a:r>
            <a:endParaRPr lang="ru-RU" sz="2400" b="1" dirty="0"/>
          </a:p>
        </c:rich>
      </c:tx>
      <c:layout>
        <c:manualLayout>
          <c:xMode val="edge"/>
          <c:yMode val="edge"/>
          <c:x val="0.22600416869461473"/>
          <c:y val="9.291642149595803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A1B9-4437-A407-17F07AFFC933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A1B9-4437-A407-17F07AFFC933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DE01EBE8-F342-455B-B3C0-9C0E1DE0ADAF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A1B9-4437-A407-17F07AFFC933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1383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1B9-4437-A407-17F07AFFC933}"/>
                </c:ext>
              </c:extLst>
            </c:dLbl>
            <c:spPr>
              <a:solidFill>
                <a:schemeClr val="bg1">
                  <a:lumMod val="95000"/>
                </a:schemeClr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Лист1!$A$2:$A$3</c:f>
              <c:strCache>
                <c:ptCount val="2"/>
                <c:pt idx="0">
                  <c:v>Наймані послуги</c:v>
                </c:pt>
                <c:pt idx="1">
                  <c:v>Сировина та основні матеріали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2872.3</c:v>
                </c:pt>
                <c:pt idx="1">
                  <c:v>1383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B9-4437-A407-17F07AFFC933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2400" b="1" dirty="0" err="1"/>
              <a:t>Собівартість</a:t>
            </a:r>
            <a:r>
              <a:rPr lang="ru-RU" sz="2400" b="1" dirty="0"/>
              <a:t> </a:t>
            </a:r>
            <a:r>
              <a:rPr lang="ru-RU" sz="2400" b="1" dirty="0" err="1"/>
              <a:t>продукції</a:t>
            </a:r>
            <a:r>
              <a:rPr lang="ru-RU" sz="2400" b="1" baseline="0" dirty="0"/>
              <a:t> (</a:t>
            </a:r>
            <a:r>
              <a:rPr lang="ru-RU" sz="2400" b="1" baseline="0" dirty="0" err="1"/>
              <a:t>тис.грн</a:t>
            </a:r>
            <a:r>
              <a:rPr lang="ru-RU" sz="2400" b="1" baseline="0" dirty="0"/>
              <a:t>)</a:t>
            </a:r>
            <a:r>
              <a:rPr lang="ru-RU" sz="2400" b="1" dirty="0"/>
              <a:t> з </a:t>
            </a:r>
            <a:r>
              <a:rPr lang="ru-RU" sz="2400" b="1" dirty="0" err="1"/>
              <a:t>урахуванням</a:t>
            </a:r>
            <a:r>
              <a:rPr lang="ru-RU" sz="2400" b="1" dirty="0"/>
              <a:t> </a:t>
            </a:r>
            <a:r>
              <a:rPr lang="ru-RU" sz="2400" b="1" dirty="0" err="1"/>
              <a:t>використання</a:t>
            </a:r>
            <a:r>
              <a:rPr lang="ru-RU" sz="2400" b="1" dirty="0"/>
              <a:t> </a:t>
            </a:r>
            <a:endParaRPr lang="ru-RU" sz="2400" b="1" baseline="0" dirty="0"/>
          </a:p>
          <a:p>
            <a:pPr>
              <a:defRPr/>
            </a:pPr>
            <a:r>
              <a:rPr lang="ru-RU" sz="2400" b="1" baseline="0" dirty="0"/>
              <a:t>  </a:t>
            </a:r>
            <a:r>
              <a:rPr lang="ru-RU" sz="2400" b="1" baseline="0" dirty="0" err="1"/>
              <a:t>власних</a:t>
            </a:r>
            <a:r>
              <a:rPr lang="ru-RU" sz="2400" b="1" baseline="0" dirty="0"/>
              <a:t> </a:t>
            </a:r>
            <a:r>
              <a:rPr lang="ru-RU" sz="2400" b="1" baseline="0" dirty="0" err="1"/>
              <a:t>технічних</a:t>
            </a:r>
            <a:r>
              <a:rPr lang="ru-RU" sz="2400" b="1" baseline="0" dirty="0"/>
              <a:t> </a:t>
            </a:r>
            <a:r>
              <a:rPr lang="ru-RU" sz="2400" b="1" baseline="0" dirty="0" err="1"/>
              <a:t>засобів</a:t>
            </a:r>
            <a:r>
              <a:rPr lang="ru-RU" sz="2400" b="1" baseline="0" dirty="0"/>
              <a:t> (</a:t>
            </a:r>
            <a:r>
              <a:rPr lang="ru-RU" sz="2400" b="1" baseline="0" dirty="0" err="1"/>
              <a:t>передпосівний</a:t>
            </a:r>
            <a:r>
              <a:rPr lang="ru-RU" sz="2400" b="1" baseline="0" dirty="0"/>
              <a:t> </a:t>
            </a:r>
            <a:r>
              <a:rPr lang="ru-RU" sz="2400" b="1" baseline="0" dirty="0" err="1"/>
              <a:t>обробіток</a:t>
            </a:r>
            <a:r>
              <a:rPr lang="ru-RU" sz="2400" b="1" baseline="0" dirty="0"/>
              <a:t>) на 2024 </a:t>
            </a:r>
            <a:r>
              <a:rPr lang="ru-RU" sz="2400" b="1" baseline="0" dirty="0" err="1"/>
              <a:t>рік</a:t>
            </a:r>
            <a:endParaRPr lang="ru-RU" sz="2400" b="1" dirty="0"/>
          </a:p>
        </c:rich>
      </c:tx>
      <c:layout>
        <c:manualLayout>
          <c:xMode val="edge"/>
          <c:yMode val="edge"/>
          <c:x val="6.8143837017684575E-2"/>
          <c:y val="1.3868224566959228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Діаграма собівартості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F4CC-4A7B-B93F-B4462B9BBC8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F4CC-4A7B-B93F-B4462B9BBC8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F4CC-4A7B-B93F-B4462B9BBC8B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fld id="{DE01EBE8-F342-455B-B3C0-9C0E1DE0ADAF}" type="VALUE">
                      <a:rPr lang="en-US" smtClean="0"/>
                      <a:pPr/>
                      <a:t>[ЗНАЧЕНИЕ]</a:t>
                    </a:fld>
                    <a:endParaRPr lang="ru-RU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F4CC-4A7B-B93F-B4462B9BBC8B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r>
                      <a:rPr lang="en-US" dirty="0"/>
                      <a:t>1383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4CC-4A7B-B93F-B4462B9BBC8B}"/>
                </c:ext>
              </c:extLst>
            </c:dLbl>
            <c:dLbl>
              <c:idx val="2"/>
              <c:tx>
                <c:rich>
                  <a:bodyPr/>
                  <a:lstStyle/>
                  <a:p>
                    <a:r>
                      <a:rPr lang="en-US"/>
                      <a:t>611,7</a:t>
                    </a:r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4CC-4A7B-B93F-B4462B9BBC8B}"/>
                </c:ext>
              </c:extLst>
            </c:dLbl>
            <c:spPr>
              <a:solidFill>
                <a:schemeClr val="bg1"/>
              </a:solidFill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Загальна сума послуг</c:v>
                </c:pt>
                <c:pt idx="1">
                  <c:v>Сировина та основні матеріали</c:v>
                </c:pt>
                <c:pt idx="2">
                  <c:v>Економія коштів (тис. грн.)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2261.3000000000002</c:v>
                </c:pt>
                <c:pt idx="1">
                  <c:v>1383</c:v>
                </c:pt>
                <c:pt idx="2">
                  <c:v>611.70000000000005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F4CC-4A7B-B93F-B4462B9BBC8B}"/>
            </c:ext>
          </c:extLst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5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solidFill>
        <a:schemeClr val="dk1">
          <a:lumMod val="65000"/>
          <a:lumOff val="35000"/>
          <a:alpha val="75000"/>
        </a:schemeClr>
      </a:solidFill>
    </cs:spPr>
    <cs:defRPr sz="1197" b="1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  <a:ln w="9525" cap="flat" cmpd="sng" algn="ctr">
        <a:solidFill>
          <a:schemeClr val="lt1">
            <a:alpha val="50000"/>
          </a:schemeClr>
        </a:solidFill>
        <a:round/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charts/style6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B10225-5845-4F75-BD0C-BF10ED054F94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0D2652-B223-43B2-A72E-D62ED1C5293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41811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6077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54332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80D2652-B223-43B2-A72E-D62ED1C52933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44676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8A2027-C2EC-403B-9FCC-8A21C2D1133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7B5B7DC-CB65-4591-8A61-AA7D34A3FDA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F676A8D-5B28-4B05-8636-D42068900D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20279A9-2EFF-47A5-B9C3-35019074D8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D9C154B-6A26-4407-8B23-2819D6DE58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7451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AAAB15-882C-4871-A128-BBBB64D587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27C59AD-E6FF-4C96-A46B-79AB5E2948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A87204-AAE3-4AEC-A59C-B428797D5C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DC6C11-3E3F-496A-8C58-F14F8019C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266B26-6F83-4F68-8B1E-208048DC6B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68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ABCE9DE-1C85-418B-83DB-D381AB37982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372ABE7-9C81-4BE8-9029-B30DF3DA5B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62DADC1-5C87-47ED-91BB-DEC847DE68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AD2BF85-D3F6-487F-9809-310082FFAD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725BDF4-4D9B-4E74-A3F0-2E14F36D88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74442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428E46-2C8E-4456-BE6B-5BCDF2A865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22134F-C7D4-4880-9757-3EA9550BFE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A9B88BE-8585-406F-B6FD-7BA5120E10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C368E3F-FDBF-4A41-A6C9-1B1141A3DF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358404-19C7-4533-89E6-340B369ECC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0469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EE40EA-D6C7-4296-8E2A-F01CB8266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485E300-3174-41BA-ACB1-7DE0157040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3D1420E-42BD-40A5-AA6F-8192933780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8A8251F-B0B3-432F-AF47-09767589F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C537AE0-3EE8-451B-9757-291DA7A4E5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9680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B185C9-194D-4B30-983B-00FB109129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0DF2527-F2D6-4555-A55A-34E7560DC3F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FFE6D94-CD2F-41FC-96A7-CC3F4874EB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4F90D7F-762E-4296-968D-0937861E7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D397868-9ECB-4B45-A504-B8F9D48B8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3CF23F53-7C1D-460C-AA41-958CF4895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183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46508C-DD64-4293-95BF-30A7800144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B526070-A8F6-4FD0-888E-84F3621A3F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FDE89AE-11FF-4BD4-9BD0-C93BA391E2A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009E1A7-267F-47DC-AD57-F326BA21CFF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745EF70C-339E-44BB-84B7-F9D43ADDC4F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5726B66-E2BD-4C01-95CD-C646737AC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1C60DD95-A955-461A-84ED-4188209AF5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A67BC1F8-C3CF-4407-86C8-418E68A6B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71923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C0A876-51E4-40A1-A715-78475919D0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03A61B82-2A53-4DF9-B290-32379B26B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2361121-36BA-4184-85F5-34E0956319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36F3DD23-8BFD-4AF0-A643-A4D352FE7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33893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AE47A5C-B216-43E3-8ADD-CB4AFD18E3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E4BE2856-5EBA-4FCE-9479-04EB028FF4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82EECE4-A05C-48AE-91DC-7AB017A630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90502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9DBD86A-6063-42B5-B4FB-643060C6C2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4875FA6-4D34-4526-A757-48F419B5E4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1E8FF901-E862-45C3-ACC6-C0021045D8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FACC6AB-06E8-4525-8186-04D61FF128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60497A5-F5F0-4974-807D-19A290E00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5FAD0A9-0575-4BD2-B47B-4946C4459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166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EE6CC5F-4050-4BE6-8E51-9F65B61ED2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EF83AFF4-2BF3-466B-9C9B-2110C7466F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F9C7A9EE-DDA1-4228-9B6F-7610C5D1DFA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7D54C88-9201-4B37-9649-7883E26B0A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A69CED-3407-400F-B409-202AF15ABE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372A98-DB7C-4F33-803D-54FE614D71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7440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277007F-8B33-411E-9471-9CD31ADF9E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A711DDE-8580-42F0-A68A-E474319756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E732E2C-F8C6-49F4-ABA8-63753B64CD3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43D27-8305-4AEF-948D-59B9D4BB1EC2}" type="datetimeFigureOut">
              <a:rPr lang="ru-RU" smtClean="0"/>
              <a:t>23.12.2024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971E2C1-7C36-45F0-8E90-1D181DAD25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EBD55D-5BDA-411C-9557-C5D8BE6D982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C0A9FD-93E4-4373-AF34-14081CA0DA1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1233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3.jpg"/><Relationship Id="rId7" Type="http://schemas.openxmlformats.org/officeDocument/2006/relationships/image" Target="../media/image41.png"/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7" Type="http://schemas.openxmlformats.org/officeDocument/2006/relationships/image" Target="../media/image47.pn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jpe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12" Type="http://schemas.openxmlformats.org/officeDocument/2006/relationships/image" Target="../media/image57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jpeg"/><Relationship Id="rId10" Type="http://schemas.openxmlformats.org/officeDocument/2006/relationships/image" Target="../media/image55.png"/><Relationship Id="rId4" Type="http://schemas.openxmlformats.org/officeDocument/2006/relationships/image" Target="../media/image49.jpeg"/><Relationship Id="rId9" Type="http://schemas.openxmlformats.org/officeDocument/2006/relationships/image" Target="../media/image54.png"/><Relationship Id="rId14" Type="http://schemas.openxmlformats.org/officeDocument/2006/relationships/image" Target="../media/image5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svg"/><Relationship Id="rId5" Type="http://schemas.openxmlformats.org/officeDocument/2006/relationships/image" Target="../media/image12.png"/><Relationship Id="rId4" Type="http://schemas.openxmlformats.org/officeDocument/2006/relationships/image" Target="../media/image11.svg"/><Relationship Id="rId9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svg"/><Relationship Id="rId3" Type="http://schemas.openxmlformats.org/officeDocument/2006/relationships/image" Target="../media/image18.sv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sv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sv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01833" y="2091125"/>
            <a:ext cx="7665119" cy="2760785"/>
            <a:chOff x="0" y="0"/>
            <a:chExt cx="3028195" cy="1090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5807738" y="2048099"/>
            <a:ext cx="5253840" cy="12514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0919"/>
              </a:lnSpc>
            </a:pPr>
            <a:r>
              <a:rPr lang="en-US" sz="6000" spc="717" dirty="0">
                <a:solidFill>
                  <a:srgbClr val="FFFFFF"/>
                </a:solidFill>
                <a:latin typeface="Montserrat Alternates 1"/>
              </a:rPr>
              <a:t>ЗВІТ</a:t>
            </a:r>
            <a:r>
              <a:rPr lang="uk-UA" sz="4400" spc="717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4800" spc="717" dirty="0">
                <a:solidFill>
                  <a:srgbClr val="FFFFFF"/>
                </a:solidFill>
                <a:latin typeface="Montserrat Alternates 1"/>
              </a:rPr>
              <a:t>2024</a:t>
            </a:r>
            <a:endParaRPr lang="en-US" sz="4800" spc="717" dirty="0">
              <a:solidFill>
                <a:srgbClr val="FFFFFF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2689934" y="3646690"/>
            <a:ext cx="8768840" cy="13177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453"/>
              </a:lnSpc>
            </a:pPr>
            <a:r>
              <a:rPr lang="uk-UA" sz="2466" spc="49" dirty="0">
                <a:solidFill>
                  <a:srgbClr val="FFFFFF"/>
                </a:solidFill>
                <a:latin typeface="Montserrat Alternates 1"/>
              </a:rPr>
              <a:t>                                 </a:t>
            </a:r>
            <a:r>
              <a:rPr lang="uk-UA" sz="4800" spc="49" dirty="0">
                <a:solidFill>
                  <a:srgbClr val="FFFFFF"/>
                </a:solidFill>
                <a:latin typeface="Montserrat Alternates 1"/>
              </a:rPr>
              <a:t>П</a:t>
            </a:r>
            <a:r>
              <a:rPr lang="uk-UA" sz="6000" spc="49" dirty="0">
                <a:solidFill>
                  <a:srgbClr val="FFFFFF"/>
                </a:solidFill>
                <a:latin typeface="Montserrat Alternates 1"/>
              </a:rPr>
              <a:t>лан</a:t>
            </a:r>
            <a:r>
              <a:rPr lang="uk-UA" sz="4800" spc="49" dirty="0">
                <a:solidFill>
                  <a:srgbClr val="FFFFFF"/>
                </a:solidFill>
                <a:latin typeface="Montserrat Alternates 1"/>
              </a:rPr>
              <a:t>    2025</a:t>
            </a:r>
            <a:endParaRPr lang="en-US" sz="4800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</a:pPr>
            <a:endParaRPr lang="en-US" sz="2466" spc="49" dirty="0">
              <a:solidFill>
                <a:srgbClr val="FFFFFF"/>
              </a:solidFill>
              <a:latin typeface="Montserrat Alternates 1"/>
            </a:endParaRPr>
          </a:p>
          <a:p>
            <a:pPr algn="ctr">
              <a:lnSpc>
                <a:spcPts val="3453"/>
              </a:lnSpc>
              <a:spcBef>
                <a:spcPct val="0"/>
              </a:spcBef>
            </a:pPr>
            <a:r>
              <a:rPr lang="en-US" sz="2466" spc="49" dirty="0">
                <a:solidFill>
                  <a:srgbClr val="FFFFFF"/>
                </a:solidFill>
                <a:latin typeface="Montserrat Alternates 1"/>
              </a:rPr>
              <a:t> </a:t>
            </a:r>
          </a:p>
        </p:txBody>
      </p:sp>
      <p:grpSp>
        <p:nvGrpSpPr>
          <p:cNvPr id="18" name="Group 18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8000">
                <a:alpha val="40784"/>
              </a:srgbClr>
            </a:solidFill>
          </p:spPr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1" name="Group 21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2" name="Freeform 22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3" name="Group 23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4" name="Freeform 24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E9CBCFF-1AA0-434F-9070-ABC4C05608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6093482"/>
              </p:ext>
            </p:extLst>
          </p:nvPr>
        </p:nvGraphicFramePr>
        <p:xfrm>
          <a:off x="742122" y="291549"/>
          <a:ext cx="10899418" cy="618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5829695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BF347-08FC-4B17-863A-E4899C254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1943" y="137651"/>
            <a:ext cx="12304451" cy="1325563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В 2023 році придбано цегельний завод </a:t>
            </a:r>
            <a:br>
              <a:rPr lang="ru-UA" b="1" dirty="0">
                <a:solidFill>
                  <a:schemeClr val="accent1">
                    <a:lumMod val="50000"/>
                  </a:schemeClr>
                </a:solidFill>
              </a:rPr>
            </a:b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ТОВ «Тростянецький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агропромбуд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»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174AB64-0AFA-4B17-9FDA-CCBCE8CF8E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9194" y="1874770"/>
            <a:ext cx="6496052" cy="433070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4591AA8-B8F3-4613-8894-5881115DE3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4" y="1874770"/>
            <a:ext cx="6496052" cy="433070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CE235F1-0F48-4524-EF2D-B1EAE558BAC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9372" t="18899" r="10933" b="15718"/>
          <a:stretch/>
        </p:blipFill>
        <p:spPr>
          <a:xfrm>
            <a:off x="245802" y="1858913"/>
            <a:ext cx="6496052" cy="43307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D3931CA-CA2F-40BD-8E65-61C7009D92D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414" y="1874770"/>
            <a:ext cx="6482441" cy="4483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37401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DBF347-08FC-4B17-863A-E4899C254D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221943" y="137651"/>
            <a:ext cx="12304451" cy="1325563"/>
          </a:xfrm>
        </p:spPr>
        <p:txBody>
          <a:bodyPr>
            <a:noAutofit/>
          </a:bodyPr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 Капітальний ремонт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битового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корпусу цегельного заводу по вул. </a:t>
            </a:r>
            <a:r>
              <a:rPr lang="uk-UA" b="1" dirty="0" err="1">
                <a:solidFill>
                  <a:schemeClr val="accent1">
                    <a:lumMod val="50000"/>
                  </a:schemeClr>
                </a:solidFill>
              </a:rPr>
              <a:t>Охтиська</a:t>
            </a:r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 гора, 2</a:t>
            </a:r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2DA0CE1-A3D0-46D3-BB8F-96CF4D385C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2215024"/>
            <a:ext cx="6324600" cy="4642976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CE235F1-0F48-4524-EF2D-B1EAE558BA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372" t="18899" r="10933" b="15718"/>
          <a:stretch/>
        </p:blipFill>
        <p:spPr>
          <a:xfrm>
            <a:off x="0" y="2215022"/>
            <a:ext cx="5867400" cy="4642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7009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6655-33B1-49FC-9279-7019EC0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750"/>
          </a:xfrm>
        </p:spPr>
        <p:txBody>
          <a:bodyPr>
            <a:normAutofit/>
          </a:bodyPr>
          <a:lstStyle/>
          <a:p>
            <a:r>
              <a:rPr lang="uk-UA" dirty="0"/>
              <a:t>              Стан «саду» поблизу с. Лучка</a:t>
            </a:r>
            <a:br>
              <a:rPr lang="uk-UA" dirty="0"/>
            </a:br>
            <a:r>
              <a:rPr lang="uk-UA" sz="2200" dirty="0"/>
              <a:t>При видаленні дерев отримано 69  куб. м дров.</a:t>
            </a:r>
            <a:endParaRPr lang="ru-RU" sz="2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54DCEC-466F-4D01-8CD3-5BA84DEB3D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198" y="1943100"/>
            <a:ext cx="2514602" cy="42338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A9DED0-3F41-4A41-9417-86B8DFBBF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75069" y="1943100"/>
            <a:ext cx="2564128" cy="42338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BACD1-6FC5-4AC7-B05D-262617870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1943100"/>
            <a:ext cx="2514601" cy="42338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8E00B4-4560-4905-BB72-34E11E99A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8" y="1943100"/>
            <a:ext cx="2514601" cy="42338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F62DA5-60A4-4252-A573-A63981CFCC2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90925" y="1943098"/>
            <a:ext cx="2505075" cy="423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3083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91C744-E9BE-4588-A719-10E1371AC6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2400" dirty="0"/>
              <a:t>                </a:t>
            </a:r>
            <a:r>
              <a:rPr lang="uk-UA" sz="2800" b="1" dirty="0"/>
              <a:t>Створення власного МТП – пріоритет завтрашнього дня. </a:t>
            </a:r>
            <a:endParaRPr lang="ru-RU" sz="2800" b="1" dirty="0"/>
          </a:p>
        </p:txBody>
      </p:sp>
      <p:pic>
        <p:nvPicPr>
          <p:cNvPr id="1026" name="Picture 2" descr="Трактор Case IH Puma 155">
            <a:extLst>
              <a:ext uri="{FF2B5EF4-FFF2-40B4-BE49-F238E27FC236}">
                <a16:creationId xmlns:a16="http://schemas.microsoft.com/office/drawing/2014/main" id="{C55E1DD9-A876-499F-9A78-D41E85177B3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863" y="3302494"/>
            <a:ext cx="6258756" cy="2736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06B6497-AE01-4CD2-A2C5-7C17664BCA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2640" y="1386509"/>
            <a:ext cx="4962617" cy="4652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Объект 4">
            <a:extLst>
              <a:ext uri="{FF2B5EF4-FFF2-40B4-BE49-F238E27FC236}">
                <a16:creationId xmlns:a16="http://schemas.microsoft.com/office/drawing/2014/main" id="{A8C527BE-C834-4B7A-A7AC-C75E6FFDABCA}"/>
              </a:ext>
            </a:extLst>
          </p:cNvPr>
          <p:cNvPicPr>
            <a:picLocks noGrp="1"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864" y="1386509"/>
            <a:ext cx="6258756" cy="4625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387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3F6655-33B1-49FC-9279-7019EC0E7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82750"/>
          </a:xfrm>
        </p:spPr>
        <p:txBody>
          <a:bodyPr>
            <a:normAutofit/>
          </a:bodyPr>
          <a:lstStyle/>
          <a:p>
            <a:r>
              <a:rPr lang="uk-UA" dirty="0"/>
              <a:t>              Підготовка ділянки для овочів.</a:t>
            </a:r>
            <a:br>
              <a:rPr lang="uk-UA" dirty="0"/>
            </a:br>
            <a:endParaRPr lang="ru-RU" sz="2200" dirty="0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CD54DCEC-466F-4D01-8CD3-5BA84DEB3D8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7312" y="1943100"/>
            <a:ext cx="1915713" cy="4233863"/>
          </a:xfr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9A9DED0-3F41-4A41-9417-86B8DFBBFC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1" y="1943100"/>
            <a:ext cx="1390649" cy="4233861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FABACD1-6FC5-4AC7-B05D-2626178708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675" y="1943100"/>
            <a:ext cx="2981326" cy="423386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28E00B4-4560-4905-BB72-34E11E99AC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199" y="1943100"/>
            <a:ext cx="2209802" cy="423386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6C2583DA-4F8E-4A19-B24F-37E402A961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676" y="1943100"/>
            <a:ext cx="2981324" cy="423386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696AC107-33C7-4E24-8C4D-6D2B52ECD99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33725" y="1943098"/>
            <a:ext cx="2847978" cy="423386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B2390E1-65B6-46D2-98F3-D03D4472E84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300" y="1943098"/>
            <a:ext cx="2981325" cy="4233863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ECDF230-F15C-49E7-BD99-E8538D75A19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63025" y="1943098"/>
            <a:ext cx="3162300" cy="42338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79869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8077200" y="0"/>
            <a:ext cx="4114800" cy="6858000"/>
          </a:xfrm>
          <a:custGeom>
            <a:avLst/>
            <a:gdLst/>
            <a:ahLst/>
            <a:cxnLst/>
            <a:rect l="l" t="t" r="r" b="b"/>
            <a:pathLst>
              <a:path w="6172200" h="10287000">
                <a:moveTo>
                  <a:pt x="0" y="0"/>
                </a:moveTo>
                <a:lnTo>
                  <a:pt x="6172200" y="0"/>
                </a:lnTo>
                <a:lnTo>
                  <a:pt x="61722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98148" r="-98148"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85800" y="4114800"/>
            <a:ext cx="6746733" cy="2057400"/>
            <a:chOff x="0" y="0"/>
            <a:chExt cx="13493465" cy="411480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3"/>
            <a:srcRect t="20527" b="38813"/>
            <a:stretch>
              <a:fillRect/>
            </a:stretch>
          </p:blipFill>
          <p:spPr>
            <a:xfrm>
              <a:off x="0" y="0"/>
              <a:ext cx="13493465" cy="4114800"/>
            </a:xfrm>
            <a:prstGeom prst="rect">
              <a:avLst/>
            </a:prstGeom>
          </p:spPr>
        </p:pic>
      </p:grpSp>
      <p:grpSp>
        <p:nvGrpSpPr>
          <p:cNvPr id="5" name="Group 5"/>
          <p:cNvGrpSpPr>
            <a:grpSpLocks noChangeAspect="1"/>
          </p:cNvGrpSpPr>
          <p:nvPr/>
        </p:nvGrpSpPr>
        <p:grpSpPr>
          <a:xfrm>
            <a:off x="80006" y="-88900"/>
            <a:ext cx="1211589" cy="1211585"/>
            <a:chOff x="0" y="0"/>
            <a:chExt cx="6350000" cy="6349975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4"/>
              <a:stretch>
                <a:fillRect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7432533" y="4114800"/>
            <a:ext cx="4073667" cy="2057400"/>
          </a:xfrm>
          <a:custGeom>
            <a:avLst/>
            <a:gdLst/>
            <a:ahLst/>
            <a:cxnLst/>
            <a:rect l="l" t="t" r="r" b="b"/>
            <a:pathLst>
              <a:path w="6110501" h="3086100">
                <a:moveTo>
                  <a:pt x="0" y="0"/>
                </a:moveTo>
                <a:lnTo>
                  <a:pt x="6110501" y="0"/>
                </a:lnTo>
                <a:lnTo>
                  <a:pt x="6110501" y="3086100"/>
                </a:lnTo>
                <a:lnTo>
                  <a:pt x="0" y="308610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27130" t="-187071" b="-160429"/>
            </a:stretch>
          </a:blipFill>
        </p:spPr>
      </p:sp>
      <p:sp>
        <p:nvSpPr>
          <p:cNvPr id="8" name="TextBox 8"/>
          <p:cNvSpPr txBox="1"/>
          <p:nvPr/>
        </p:nvSpPr>
        <p:spPr>
          <a:xfrm>
            <a:off x="685801" y="1192535"/>
            <a:ext cx="7189067" cy="19877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3136"/>
              </a:lnSpc>
            </a:pPr>
            <a:r>
              <a:rPr lang="en-US" sz="2800" dirty="0">
                <a:solidFill>
                  <a:srgbClr val="1E3148"/>
                </a:solidFill>
                <a:latin typeface="Montserrat Alternates 4"/>
              </a:rPr>
              <a:t>USAID-</a:t>
            </a:r>
            <a:r>
              <a:rPr lang="en-US" sz="2800" dirty="0" err="1">
                <a:solidFill>
                  <a:srgbClr val="1E3148"/>
                </a:solidFill>
                <a:latin typeface="Montserrat Alternates 4"/>
              </a:rPr>
              <a:t>агро</a:t>
            </a:r>
            <a:endParaRPr lang="en-US" sz="2800" dirty="0">
              <a:solidFill>
                <a:srgbClr val="1E3148"/>
              </a:solidFill>
              <a:latin typeface="Montserrat Alternates 4"/>
            </a:endParaRPr>
          </a:p>
          <a:p>
            <a:pPr>
              <a:lnSpc>
                <a:spcPts val="313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4"/>
              </a:rPr>
              <a:t>Проведена робота по видачі насіння овочів мешканцям громади – допомогу отримало </a:t>
            </a:r>
            <a:r>
              <a:rPr lang="uk-UA" sz="2800">
                <a:solidFill>
                  <a:srgbClr val="00A37C"/>
                </a:solidFill>
                <a:latin typeface="Montserrat Alternates 4"/>
              </a:rPr>
              <a:t>1800 домоволодінь</a:t>
            </a:r>
            <a:endParaRPr lang="en-US" sz="2800" dirty="0">
              <a:solidFill>
                <a:srgbClr val="00A37C"/>
              </a:solidFill>
              <a:latin typeface="Montserrat Alternates 4"/>
            </a:endParaRPr>
          </a:p>
          <a:p>
            <a:pPr>
              <a:lnSpc>
                <a:spcPts val="3136"/>
              </a:lnSpc>
            </a:pPr>
            <a:endParaRPr lang="en-US" sz="2800" dirty="0">
              <a:solidFill>
                <a:srgbClr val="00A37C"/>
              </a:solidFill>
              <a:latin typeface="Montserrat Alternates 4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FE28BC8B-09AA-4CA6-9ECF-27748C959FE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" y="2743200"/>
            <a:ext cx="8077199" cy="41148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F16B0F4-3F20-4B85-A2AD-F4A3BEEC64F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77200" y="2743200"/>
            <a:ext cx="4153672" cy="411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079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934878" y="-107950"/>
            <a:ext cx="1142645" cy="1142645"/>
          </a:xfrm>
          <a:custGeom>
            <a:avLst/>
            <a:gdLst/>
            <a:ahLst/>
            <a:cxnLst/>
            <a:rect l="l" t="t" r="r" b="b"/>
            <a:pathLst>
              <a:path w="1713968" h="1713968">
                <a:moveTo>
                  <a:pt x="0" y="0"/>
                </a:moveTo>
                <a:lnTo>
                  <a:pt x="1713968" y="0"/>
                </a:lnTo>
                <a:lnTo>
                  <a:pt x="1713968" y="1713968"/>
                </a:lnTo>
                <a:lnTo>
                  <a:pt x="0" y="1713968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358038" y="336351"/>
            <a:ext cx="3522737" cy="6126735"/>
            <a:chOff x="0" y="0"/>
            <a:chExt cx="3291840" cy="5725160"/>
          </a:xfrm>
        </p:grpSpPr>
        <p:sp>
          <p:nvSpPr>
            <p:cNvPr id="4" name="Freeform 4"/>
            <p:cNvSpPr/>
            <p:nvPr/>
          </p:nvSpPr>
          <p:spPr>
            <a:xfrm>
              <a:off x="38100" y="0"/>
              <a:ext cx="3252470" cy="1734820"/>
            </a:xfrm>
            <a:custGeom>
              <a:avLst/>
              <a:gdLst/>
              <a:ahLst/>
              <a:cxnLst/>
              <a:rect l="l" t="t" r="r" b="b"/>
              <a:pathLst>
                <a:path w="3252470" h="1734820">
                  <a:moveTo>
                    <a:pt x="3021330" y="0"/>
                  </a:moveTo>
                  <a:cubicBezTo>
                    <a:pt x="2995930" y="2540"/>
                    <a:pt x="2971800" y="6350"/>
                    <a:pt x="2946400" y="8890"/>
                  </a:cubicBezTo>
                  <a:cubicBezTo>
                    <a:pt x="2937510" y="10160"/>
                    <a:pt x="2927350" y="11430"/>
                    <a:pt x="2918460" y="12700"/>
                  </a:cubicBezTo>
                  <a:cubicBezTo>
                    <a:pt x="2905760" y="13970"/>
                    <a:pt x="2915920" y="12700"/>
                    <a:pt x="2918460" y="12700"/>
                  </a:cubicBezTo>
                  <a:cubicBezTo>
                    <a:pt x="2894330" y="16510"/>
                    <a:pt x="2871470" y="19050"/>
                    <a:pt x="2847340" y="22860"/>
                  </a:cubicBezTo>
                  <a:cubicBezTo>
                    <a:pt x="2815590" y="26670"/>
                    <a:pt x="2783840" y="30480"/>
                    <a:pt x="2752090" y="31750"/>
                  </a:cubicBezTo>
                  <a:cubicBezTo>
                    <a:pt x="2519680" y="46990"/>
                    <a:pt x="2286000" y="16510"/>
                    <a:pt x="2053590" y="15240"/>
                  </a:cubicBezTo>
                  <a:cubicBezTo>
                    <a:pt x="1816100" y="12700"/>
                    <a:pt x="1577340" y="13970"/>
                    <a:pt x="1339850" y="19050"/>
                  </a:cubicBezTo>
                  <a:cubicBezTo>
                    <a:pt x="892810" y="27940"/>
                    <a:pt x="445770" y="46990"/>
                    <a:pt x="0" y="49530"/>
                  </a:cubicBezTo>
                  <a:cubicBezTo>
                    <a:pt x="1270" y="480060"/>
                    <a:pt x="12700" y="911860"/>
                    <a:pt x="21590" y="1342390"/>
                  </a:cubicBezTo>
                  <a:cubicBezTo>
                    <a:pt x="24130" y="1470660"/>
                    <a:pt x="26670" y="1598930"/>
                    <a:pt x="27940" y="1725930"/>
                  </a:cubicBezTo>
                  <a:cubicBezTo>
                    <a:pt x="228600" y="1728470"/>
                    <a:pt x="427990" y="1734820"/>
                    <a:pt x="628650" y="1733550"/>
                  </a:cubicBezTo>
                  <a:cubicBezTo>
                    <a:pt x="871220" y="1732280"/>
                    <a:pt x="1113790" y="1714500"/>
                    <a:pt x="1356360" y="1710690"/>
                  </a:cubicBezTo>
                  <a:cubicBezTo>
                    <a:pt x="1596390" y="1706880"/>
                    <a:pt x="1835150" y="1711960"/>
                    <a:pt x="2075180" y="1715770"/>
                  </a:cubicBezTo>
                  <a:cubicBezTo>
                    <a:pt x="2316480" y="1719580"/>
                    <a:pt x="2559050" y="1720850"/>
                    <a:pt x="2800350" y="1713230"/>
                  </a:cubicBezTo>
                  <a:cubicBezTo>
                    <a:pt x="2917190" y="1709420"/>
                    <a:pt x="3034030" y="1705610"/>
                    <a:pt x="3150870" y="1709420"/>
                  </a:cubicBezTo>
                  <a:cubicBezTo>
                    <a:pt x="3185160" y="1710690"/>
                    <a:pt x="3218180" y="1710690"/>
                    <a:pt x="3252470" y="1711960"/>
                  </a:cubicBezTo>
                  <a:cubicBezTo>
                    <a:pt x="3247390" y="1141730"/>
                    <a:pt x="3233420" y="570230"/>
                    <a:pt x="3233420" y="0"/>
                  </a:cubicBezTo>
                  <a:lnTo>
                    <a:pt x="3021330" y="0"/>
                  </a:lnTo>
                  <a:close/>
                </a:path>
              </a:pathLst>
            </a:custGeom>
            <a:blipFill>
              <a:blip r:embed="rId3"/>
              <a:stretch>
                <a:fillRect t="-2762" b="-2762"/>
              </a:stretch>
            </a:blipFill>
          </p:spPr>
        </p:sp>
        <p:sp>
          <p:nvSpPr>
            <p:cNvPr id="5" name="Freeform 5"/>
            <p:cNvSpPr/>
            <p:nvPr/>
          </p:nvSpPr>
          <p:spPr>
            <a:xfrm>
              <a:off x="31750" y="2037080"/>
              <a:ext cx="3260090" cy="1697990"/>
            </a:xfrm>
            <a:custGeom>
              <a:avLst/>
              <a:gdLst/>
              <a:ahLst/>
              <a:cxnLst/>
              <a:rect l="l" t="t" r="r" b="b"/>
              <a:pathLst>
                <a:path w="3260090" h="1697990">
                  <a:moveTo>
                    <a:pt x="3260090" y="10160"/>
                  </a:moveTo>
                  <a:lnTo>
                    <a:pt x="3111500" y="6350"/>
                  </a:lnTo>
                  <a:cubicBezTo>
                    <a:pt x="2979420" y="3810"/>
                    <a:pt x="2847340" y="11430"/>
                    <a:pt x="2715260" y="13970"/>
                  </a:cubicBezTo>
                  <a:cubicBezTo>
                    <a:pt x="2233930" y="25400"/>
                    <a:pt x="1752600" y="0"/>
                    <a:pt x="1271270" y="11430"/>
                  </a:cubicBezTo>
                  <a:cubicBezTo>
                    <a:pt x="1028700" y="16510"/>
                    <a:pt x="786130" y="34290"/>
                    <a:pt x="543560" y="33020"/>
                  </a:cubicBezTo>
                  <a:cubicBezTo>
                    <a:pt x="374650" y="31750"/>
                    <a:pt x="205740" y="27940"/>
                    <a:pt x="36830" y="25400"/>
                  </a:cubicBezTo>
                  <a:cubicBezTo>
                    <a:pt x="38100" y="227330"/>
                    <a:pt x="36830" y="429260"/>
                    <a:pt x="31750" y="629920"/>
                  </a:cubicBezTo>
                  <a:cubicBezTo>
                    <a:pt x="26670" y="829310"/>
                    <a:pt x="16510" y="1028700"/>
                    <a:pt x="10160" y="1226820"/>
                  </a:cubicBezTo>
                  <a:cubicBezTo>
                    <a:pt x="6350" y="1372870"/>
                    <a:pt x="2540" y="1520190"/>
                    <a:pt x="0" y="1666240"/>
                  </a:cubicBezTo>
                  <a:cubicBezTo>
                    <a:pt x="242570" y="1663700"/>
                    <a:pt x="486410" y="1654810"/>
                    <a:pt x="728980" y="1648460"/>
                  </a:cubicBezTo>
                  <a:cubicBezTo>
                    <a:pt x="967740" y="1642110"/>
                    <a:pt x="1205230" y="1647190"/>
                    <a:pt x="1443990" y="1648460"/>
                  </a:cubicBezTo>
                  <a:cubicBezTo>
                    <a:pt x="1680210" y="1648460"/>
                    <a:pt x="1916430" y="1642110"/>
                    <a:pt x="2153920" y="1643380"/>
                  </a:cubicBezTo>
                  <a:cubicBezTo>
                    <a:pt x="2387600" y="1643380"/>
                    <a:pt x="2620010" y="1653540"/>
                    <a:pt x="2851150" y="1680210"/>
                  </a:cubicBezTo>
                  <a:cubicBezTo>
                    <a:pt x="2959100" y="1692910"/>
                    <a:pt x="3068320" y="1697990"/>
                    <a:pt x="3177540" y="1696720"/>
                  </a:cubicBezTo>
                  <a:cubicBezTo>
                    <a:pt x="3188970" y="1696720"/>
                    <a:pt x="3200400" y="1696720"/>
                    <a:pt x="3211830" y="1695450"/>
                  </a:cubicBezTo>
                  <a:lnTo>
                    <a:pt x="3219450" y="1474470"/>
                  </a:lnTo>
                  <a:cubicBezTo>
                    <a:pt x="3227070" y="1287780"/>
                    <a:pt x="3238500" y="1099820"/>
                    <a:pt x="3247391" y="913130"/>
                  </a:cubicBezTo>
                  <a:cubicBezTo>
                    <a:pt x="3256281" y="722630"/>
                    <a:pt x="3258820" y="532130"/>
                    <a:pt x="3260091" y="341630"/>
                  </a:cubicBezTo>
                  <a:lnTo>
                    <a:pt x="3260091" y="10160"/>
                  </a:lnTo>
                  <a:close/>
                </a:path>
              </a:pathLst>
            </a:custGeom>
            <a:blipFill>
              <a:blip r:embed="rId4"/>
              <a:stretch>
                <a:fillRect t="-14260" b="-14260"/>
              </a:stretch>
            </a:blipFill>
          </p:spPr>
        </p:sp>
        <p:sp>
          <p:nvSpPr>
            <p:cNvPr id="6" name="Freeform 6"/>
            <p:cNvSpPr/>
            <p:nvPr/>
          </p:nvSpPr>
          <p:spPr>
            <a:xfrm>
              <a:off x="-3810" y="3986530"/>
              <a:ext cx="3270250" cy="1742440"/>
            </a:xfrm>
            <a:custGeom>
              <a:avLst/>
              <a:gdLst/>
              <a:ahLst/>
              <a:cxnLst/>
              <a:rect l="l" t="t" r="r" b="b"/>
              <a:pathLst>
                <a:path w="3270250" h="1742440">
                  <a:moveTo>
                    <a:pt x="3267710" y="727710"/>
                  </a:moveTo>
                  <a:cubicBezTo>
                    <a:pt x="3267710" y="549910"/>
                    <a:pt x="3247390" y="372110"/>
                    <a:pt x="3243580" y="193040"/>
                  </a:cubicBezTo>
                  <a:cubicBezTo>
                    <a:pt x="3243580" y="153670"/>
                    <a:pt x="3242310" y="114300"/>
                    <a:pt x="3242310" y="74930"/>
                  </a:cubicBezTo>
                  <a:cubicBezTo>
                    <a:pt x="3224530" y="74930"/>
                    <a:pt x="3206750" y="76200"/>
                    <a:pt x="3188970" y="76200"/>
                  </a:cubicBezTo>
                  <a:cubicBezTo>
                    <a:pt x="3064510" y="76200"/>
                    <a:pt x="2942590" y="64770"/>
                    <a:pt x="2819400" y="50800"/>
                  </a:cubicBezTo>
                  <a:cubicBezTo>
                    <a:pt x="2348230" y="0"/>
                    <a:pt x="1873250" y="31750"/>
                    <a:pt x="1400810" y="26670"/>
                  </a:cubicBezTo>
                  <a:cubicBezTo>
                    <a:pt x="1159510" y="24130"/>
                    <a:pt x="919480" y="22861"/>
                    <a:pt x="678180" y="30480"/>
                  </a:cubicBezTo>
                  <a:cubicBezTo>
                    <a:pt x="462280" y="36830"/>
                    <a:pt x="246380" y="44450"/>
                    <a:pt x="29210" y="45720"/>
                  </a:cubicBezTo>
                  <a:cubicBezTo>
                    <a:pt x="24130" y="416561"/>
                    <a:pt x="20320" y="787400"/>
                    <a:pt x="10160" y="1156970"/>
                  </a:cubicBezTo>
                  <a:cubicBezTo>
                    <a:pt x="5080" y="1341120"/>
                    <a:pt x="0" y="1526540"/>
                    <a:pt x="3810" y="1710690"/>
                  </a:cubicBezTo>
                  <a:cubicBezTo>
                    <a:pt x="266700" y="1710690"/>
                    <a:pt x="528320" y="1715770"/>
                    <a:pt x="791210" y="1720850"/>
                  </a:cubicBezTo>
                  <a:cubicBezTo>
                    <a:pt x="1275080" y="1731010"/>
                    <a:pt x="1760220" y="1742440"/>
                    <a:pt x="2244090" y="1732280"/>
                  </a:cubicBezTo>
                  <a:cubicBezTo>
                    <a:pt x="2585720" y="1724660"/>
                    <a:pt x="2928620" y="1717040"/>
                    <a:pt x="3270250" y="1713230"/>
                  </a:cubicBezTo>
                  <a:cubicBezTo>
                    <a:pt x="3218180" y="1389380"/>
                    <a:pt x="3268980" y="1055370"/>
                    <a:pt x="3267710" y="727710"/>
                  </a:cubicBezTo>
                  <a:close/>
                </a:path>
              </a:pathLst>
            </a:custGeom>
            <a:blipFill>
              <a:blip r:embed="rId5"/>
              <a:stretch>
                <a:fillRect l="-7470" t="-110858" r="-25681" b="-127467"/>
              </a:stretch>
            </a:blipFill>
          </p:spPr>
        </p:sp>
      </p:grpSp>
      <p:sp>
        <p:nvSpPr>
          <p:cNvPr id="7" name="Freeform 7"/>
          <p:cNvSpPr/>
          <p:nvPr/>
        </p:nvSpPr>
        <p:spPr>
          <a:xfrm>
            <a:off x="4422322" y="336352"/>
            <a:ext cx="3934127" cy="817930"/>
          </a:xfrm>
          <a:custGeom>
            <a:avLst/>
            <a:gdLst/>
            <a:ahLst/>
            <a:cxnLst/>
            <a:rect l="l" t="t" r="r" b="b"/>
            <a:pathLst>
              <a:path w="5901191" h="1226895">
                <a:moveTo>
                  <a:pt x="0" y="0"/>
                </a:moveTo>
                <a:lnTo>
                  <a:pt x="5901191" y="0"/>
                </a:lnTo>
                <a:lnTo>
                  <a:pt x="5901191" y="1226895"/>
                </a:lnTo>
                <a:lnTo>
                  <a:pt x="0" y="1226895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9959002" y="4702486"/>
            <a:ext cx="2009811" cy="2041214"/>
          </a:xfrm>
          <a:custGeom>
            <a:avLst/>
            <a:gdLst/>
            <a:ahLst/>
            <a:cxnLst/>
            <a:rect l="l" t="t" r="r" b="b"/>
            <a:pathLst>
              <a:path w="3014716" h="3061821">
                <a:moveTo>
                  <a:pt x="0" y="0"/>
                </a:moveTo>
                <a:lnTo>
                  <a:pt x="3014716" y="0"/>
                </a:lnTo>
                <a:lnTo>
                  <a:pt x="3014716" y="3061821"/>
                </a:lnTo>
                <a:lnTo>
                  <a:pt x="0" y="3061821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</p:sp>
      <p:sp>
        <p:nvSpPr>
          <p:cNvPr id="9" name="Freeform 9"/>
          <p:cNvSpPr/>
          <p:nvPr/>
        </p:nvSpPr>
        <p:spPr>
          <a:xfrm>
            <a:off x="4155621" y="4165076"/>
            <a:ext cx="4560056" cy="1074820"/>
          </a:xfrm>
          <a:custGeom>
            <a:avLst/>
            <a:gdLst/>
            <a:ahLst/>
            <a:cxnLst/>
            <a:rect l="l" t="t" r="r" b="b"/>
            <a:pathLst>
              <a:path w="6840084" h="1612230">
                <a:moveTo>
                  <a:pt x="0" y="0"/>
                </a:moveTo>
                <a:lnTo>
                  <a:pt x="6840084" y="0"/>
                </a:lnTo>
                <a:lnTo>
                  <a:pt x="6840084" y="1612230"/>
                </a:lnTo>
                <a:lnTo>
                  <a:pt x="0" y="161223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4422322" y="3085854"/>
            <a:ext cx="3621561" cy="774422"/>
          </a:xfrm>
          <a:custGeom>
            <a:avLst/>
            <a:gdLst/>
            <a:ahLst/>
            <a:cxnLst/>
            <a:rect l="l" t="t" r="r" b="b"/>
            <a:pathLst>
              <a:path w="5432341" h="1161633">
                <a:moveTo>
                  <a:pt x="0" y="0"/>
                </a:moveTo>
                <a:lnTo>
                  <a:pt x="5432341" y="0"/>
                </a:lnTo>
                <a:lnTo>
                  <a:pt x="5432341" y="1161633"/>
                </a:lnTo>
                <a:lnTo>
                  <a:pt x="0" y="1161633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</p:sp>
      <p:sp>
        <p:nvSpPr>
          <p:cNvPr id="11" name="Freeform 11"/>
          <p:cNvSpPr/>
          <p:nvPr/>
        </p:nvSpPr>
        <p:spPr>
          <a:xfrm>
            <a:off x="8715678" y="1154282"/>
            <a:ext cx="3195471" cy="1127961"/>
          </a:xfrm>
          <a:custGeom>
            <a:avLst/>
            <a:gdLst/>
            <a:ahLst/>
            <a:cxnLst/>
            <a:rect l="l" t="t" r="r" b="b"/>
            <a:pathLst>
              <a:path w="4793207" h="1691942">
                <a:moveTo>
                  <a:pt x="0" y="0"/>
                </a:moveTo>
                <a:lnTo>
                  <a:pt x="4793207" y="0"/>
                </a:lnTo>
                <a:lnTo>
                  <a:pt x="4793207" y="1691942"/>
                </a:lnTo>
                <a:lnTo>
                  <a:pt x="0" y="1691942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</p:sp>
      <p:sp>
        <p:nvSpPr>
          <p:cNvPr id="12" name="Freeform 12"/>
          <p:cNvSpPr/>
          <p:nvPr/>
        </p:nvSpPr>
        <p:spPr>
          <a:xfrm>
            <a:off x="4422322" y="1586402"/>
            <a:ext cx="3060494" cy="1225393"/>
          </a:xfrm>
          <a:custGeom>
            <a:avLst/>
            <a:gdLst/>
            <a:ahLst/>
            <a:cxnLst/>
            <a:rect l="l" t="t" r="r" b="b"/>
            <a:pathLst>
              <a:path w="4590741" h="1838090">
                <a:moveTo>
                  <a:pt x="0" y="0"/>
                </a:moveTo>
                <a:lnTo>
                  <a:pt x="4590741" y="0"/>
                </a:lnTo>
                <a:lnTo>
                  <a:pt x="4590741" y="1838090"/>
                </a:lnTo>
                <a:lnTo>
                  <a:pt x="0" y="1838090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</p:sp>
      <p:grpSp>
        <p:nvGrpSpPr>
          <p:cNvPr id="13" name="Group 13"/>
          <p:cNvGrpSpPr>
            <a:grpSpLocks noChangeAspect="1"/>
          </p:cNvGrpSpPr>
          <p:nvPr/>
        </p:nvGrpSpPr>
        <p:grpSpPr>
          <a:xfrm>
            <a:off x="8820196" y="2589076"/>
            <a:ext cx="2986435" cy="1679849"/>
            <a:chOff x="0" y="0"/>
            <a:chExt cx="11289030" cy="63500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287761" cy="6350000"/>
            </a:xfrm>
            <a:custGeom>
              <a:avLst/>
              <a:gdLst/>
              <a:ahLst/>
              <a:cxnLst/>
              <a:rect l="l" t="t" r="r" b="b"/>
              <a:pathLst>
                <a:path w="11287761" h="6350000">
                  <a:moveTo>
                    <a:pt x="0" y="5824220"/>
                  </a:moveTo>
                  <a:lnTo>
                    <a:pt x="0" y="525780"/>
                  </a:lnTo>
                  <a:cubicBezTo>
                    <a:pt x="0" y="234950"/>
                    <a:pt x="234950" y="0"/>
                    <a:pt x="525780" y="0"/>
                  </a:cubicBezTo>
                  <a:lnTo>
                    <a:pt x="10761980" y="0"/>
                  </a:lnTo>
                  <a:cubicBezTo>
                    <a:pt x="11052811" y="0"/>
                    <a:pt x="11287761" y="234950"/>
                    <a:pt x="11287761" y="525780"/>
                  </a:cubicBezTo>
                  <a:lnTo>
                    <a:pt x="11287761" y="5822950"/>
                  </a:lnTo>
                  <a:cubicBezTo>
                    <a:pt x="11287761" y="6113780"/>
                    <a:pt x="11052811" y="6348730"/>
                    <a:pt x="10761980" y="6348730"/>
                  </a:cubicBezTo>
                  <a:lnTo>
                    <a:pt x="525780" y="6348730"/>
                  </a:lnTo>
                  <a:cubicBezTo>
                    <a:pt x="236220" y="6350000"/>
                    <a:pt x="0" y="6115050"/>
                    <a:pt x="0" y="5824220"/>
                  </a:cubicBezTo>
                  <a:cubicBezTo>
                    <a:pt x="0" y="5824220"/>
                    <a:pt x="0" y="5824220"/>
                    <a:pt x="0" y="5824220"/>
                  </a:cubicBezTo>
                  <a:close/>
                </a:path>
              </a:pathLst>
            </a:custGeom>
            <a:blipFill>
              <a:blip r:embed="rId12"/>
              <a:stretch>
                <a:fillRect t="-4038" b="-4038"/>
              </a:stretch>
            </a:blipFill>
          </p:spPr>
        </p:sp>
      </p:grpSp>
      <p:sp>
        <p:nvSpPr>
          <p:cNvPr id="15" name="Freeform 15"/>
          <p:cNvSpPr/>
          <p:nvPr/>
        </p:nvSpPr>
        <p:spPr>
          <a:xfrm>
            <a:off x="4422322" y="5271067"/>
            <a:ext cx="2637041" cy="1472633"/>
          </a:xfrm>
          <a:custGeom>
            <a:avLst/>
            <a:gdLst/>
            <a:ahLst/>
            <a:cxnLst/>
            <a:rect l="l" t="t" r="r" b="b"/>
            <a:pathLst>
              <a:path w="3955561" h="2208950">
                <a:moveTo>
                  <a:pt x="0" y="0"/>
                </a:moveTo>
                <a:lnTo>
                  <a:pt x="3955561" y="0"/>
                </a:lnTo>
                <a:lnTo>
                  <a:pt x="3955561" y="2208950"/>
                </a:lnTo>
                <a:lnTo>
                  <a:pt x="0" y="2208950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</p:sp>
      <p:sp>
        <p:nvSpPr>
          <p:cNvPr id="16" name="Freeform 16"/>
          <p:cNvSpPr/>
          <p:nvPr/>
        </p:nvSpPr>
        <p:spPr>
          <a:xfrm>
            <a:off x="7432560" y="5271067"/>
            <a:ext cx="2301510" cy="1490186"/>
          </a:xfrm>
          <a:custGeom>
            <a:avLst/>
            <a:gdLst/>
            <a:ahLst/>
            <a:cxnLst/>
            <a:rect l="l" t="t" r="r" b="b"/>
            <a:pathLst>
              <a:path w="3452265" h="2235279">
                <a:moveTo>
                  <a:pt x="0" y="0"/>
                </a:moveTo>
                <a:lnTo>
                  <a:pt x="3452265" y="0"/>
                </a:lnTo>
                <a:lnTo>
                  <a:pt x="3452265" y="2235280"/>
                </a:lnTo>
                <a:lnTo>
                  <a:pt x="0" y="2235280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28982D3-CB08-4F7D-89C2-91534E3557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4805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4402704-EC8D-446A-9986-2FEDBFA5A4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480" y="1099929"/>
            <a:ext cx="10515600" cy="2822713"/>
          </a:xfrm>
        </p:spPr>
        <p:txBody>
          <a:bodyPr>
            <a:normAutofit fontScale="70000" lnSpcReduction="20000"/>
          </a:bodyPr>
          <a:lstStyle/>
          <a:p>
            <a:r>
              <a:rPr lang="uk-UA" dirty="0"/>
              <a:t>Агенція разом з ГО «Центр Європейської інтеграції Слобожанщини» допомагає розвивати місцевий бізнес : </a:t>
            </a:r>
          </a:p>
          <a:p>
            <a:pPr marL="342900" indent="-342900"/>
            <a:r>
              <a:rPr lang="uk-UA" dirty="0"/>
              <a:t>Реалізується проект «Навчально-консультативний центр з розвитку підприємництва Тростянецької міської територіальної громади» в рамках </a:t>
            </a:r>
            <a:r>
              <a:rPr lang="uk-UA" dirty="0" err="1"/>
              <a:t>Проєкту</a:t>
            </a:r>
            <a:r>
              <a:rPr lang="uk-UA" dirty="0"/>
              <a:t> «Мери за економічне зростання». Сума фінансування – </a:t>
            </a:r>
            <a:r>
              <a:rPr lang="uk-UA" b="1" dirty="0"/>
              <a:t>1,5 млн грн.</a:t>
            </a:r>
          </a:p>
          <a:p>
            <a:pPr marL="342900" indent="-342900"/>
            <a:r>
              <a:rPr lang="uk-UA" dirty="0"/>
              <a:t>Розроблені проекти « Створення умов для працевлаштування внутрішньо-  переміщених осіб у сільській місцевості» (Зелені насадження), розрахункова сума фінансування складає 122,4 тис. $ та «Садівництво – як ефективний механізм розвитку сільських територій громади»  (Розвиток садівництва) з розрахунковою  сумою фінансування 92,1 тис.$. На даний час зазначені проекти обрані та подані до Польського центру міжнародної допомоги, щодо залучення фінансів для їх реалізації. </a:t>
            </a:r>
            <a:endParaRPr lang="ru-RU" dirty="0"/>
          </a:p>
          <a:p>
            <a:pPr marL="342900" indent="-342900"/>
            <a:endParaRPr lang="uk-UA" b="1" dirty="0"/>
          </a:p>
          <a:p>
            <a:endParaRPr lang="ru-RU" dirty="0"/>
          </a:p>
        </p:txBody>
      </p:sp>
      <p:pic>
        <p:nvPicPr>
          <p:cNvPr id="4" name="Місце для вмісту 7">
            <a:extLst>
              <a:ext uri="{FF2B5EF4-FFF2-40B4-BE49-F238E27FC236}">
                <a16:creationId xmlns:a16="http://schemas.microsoft.com/office/drawing/2014/main" id="{945F566B-D14E-43B6-ADAD-AD912A3356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965" y="4118754"/>
            <a:ext cx="4412802" cy="2482201"/>
          </a:xfrm>
          <a:prstGeom prst="rect">
            <a:avLst/>
          </a:prstGeom>
        </p:spPr>
      </p:pic>
      <p:pic>
        <p:nvPicPr>
          <p:cNvPr id="5" name="Місце для вмісту 7">
            <a:extLst>
              <a:ext uri="{FF2B5EF4-FFF2-40B4-BE49-F238E27FC236}">
                <a16:creationId xmlns:a16="http://schemas.microsoft.com/office/drawing/2014/main" id="{B3F58C77-4980-42B3-B1A4-A2AB2E7EFD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8965" y="4118754"/>
            <a:ext cx="4412802" cy="248220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723FAD6-1FD6-42D1-929C-3246AAEE82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0739"/>
          <a:stretch/>
        </p:blipFill>
        <p:spPr>
          <a:xfrm>
            <a:off x="6758690" y="4104585"/>
            <a:ext cx="4126347" cy="24789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036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5331B3B-8F3F-46B7-BA3D-801A5C1992F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245890"/>
              </p:ext>
            </p:extLst>
          </p:nvPr>
        </p:nvGraphicFramePr>
        <p:xfrm>
          <a:off x="838199" y="709684"/>
          <a:ext cx="10653215" cy="5467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34102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5">
            <a:extLst>
              <a:ext uri="{FF2B5EF4-FFF2-40B4-BE49-F238E27FC236}">
                <a16:creationId xmlns:a16="http://schemas.microsoft.com/office/drawing/2014/main" id="{6C37F68B-D47E-44AA-8640-4F507E89776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953665"/>
              </p:ext>
            </p:extLst>
          </p:nvPr>
        </p:nvGraphicFramePr>
        <p:xfrm>
          <a:off x="767401" y="249783"/>
          <a:ext cx="11062649" cy="59169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19173358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5">
            <a:extLst>
              <a:ext uri="{FF2B5EF4-FFF2-40B4-BE49-F238E27FC236}">
                <a16:creationId xmlns:a16="http://schemas.microsoft.com/office/drawing/2014/main" id="{92753338-98A8-4E87-9258-88A254057B8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67299879"/>
              </p:ext>
            </p:extLst>
          </p:nvPr>
        </p:nvGraphicFramePr>
        <p:xfrm>
          <a:off x="426128" y="284085"/>
          <a:ext cx="11666847" cy="635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904113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8288000" h="10287000">
                <a:moveTo>
                  <a:pt x="0" y="0"/>
                </a:moveTo>
                <a:lnTo>
                  <a:pt x="18288000" y="0"/>
                </a:lnTo>
                <a:lnTo>
                  <a:pt x="18288000" y="10287000"/>
                </a:lnTo>
                <a:lnTo>
                  <a:pt x="0" y="10287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8888" b="-8888"/>
            </a:stretch>
          </a:blipFill>
        </p:spPr>
      </p:sp>
      <p:grpSp>
        <p:nvGrpSpPr>
          <p:cNvPr id="3" name="Group 3"/>
          <p:cNvGrpSpPr>
            <a:grpSpLocks noChangeAspect="1"/>
          </p:cNvGrpSpPr>
          <p:nvPr/>
        </p:nvGrpSpPr>
        <p:grpSpPr>
          <a:xfrm>
            <a:off x="-1737449" y="-1194277"/>
            <a:ext cx="9259253" cy="9259253"/>
            <a:chOff x="0" y="0"/>
            <a:chExt cx="6355080" cy="635508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5" name="Group 5"/>
          <p:cNvGrpSpPr/>
          <p:nvPr/>
        </p:nvGrpSpPr>
        <p:grpSpPr>
          <a:xfrm>
            <a:off x="-1765182" y="-1185673"/>
            <a:ext cx="9259253" cy="9259253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E3148"/>
            </a:solidFill>
          </p:spPr>
        </p:sp>
        <p:sp>
          <p:nvSpPr>
            <p:cNvPr id="7" name="TextBox 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4526881" y="2063562"/>
            <a:ext cx="7665119" cy="2760785"/>
            <a:chOff x="0" y="0"/>
            <a:chExt cx="3028195" cy="109068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028195" cy="1090680"/>
            </a:xfrm>
            <a:custGeom>
              <a:avLst/>
              <a:gdLst/>
              <a:ahLst/>
              <a:cxnLst/>
              <a:rect l="l" t="t" r="r" b="b"/>
              <a:pathLst>
                <a:path w="3028195" h="1090680">
                  <a:moveTo>
                    <a:pt x="0" y="0"/>
                  </a:moveTo>
                  <a:lnTo>
                    <a:pt x="3028195" y="0"/>
                  </a:lnTo>
                  <a:lnTo>
                    <a:pt x="3028195" y="1090680"/>
                  </a:lnTo>
                  <a:lnTo>
                    <a:pt x="0" y="1090680"/>
                  </a:lnTo>
                  <a:close/>
                </a:path>
              </a:pathLst>
            </a:custGeom>
            <a:solidFill>
              <a:srgbClr val="00A37C"/>
            </a:solidFill>
          </p:spPr>
        </p:sp>
        <p:sp>
          <p:nvSpPr>
            <p:cNvPr id="10" name="TextBox 10"/>
            <p:cNvSpPr txBox="1"/>
            <p:nvPr/>
          </p:nvSpPr>
          <p:spPr>
            <a:xfrm>
              <a:off x="0" y="-57150"/>
              <a:ext cx="3028195" cy="114783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1" name="AutoShape 11"/>
          <p:cNvSpPr/>
          <p:nvPr/>
        </p:nvSpPr>
        <p:spPr>
          <a:xfrm>
            <a:off x="5043089" y="2066737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sp>
        <p:nvSpPr>
          <p:cNvPr id="12" name="AutoShape 12"/>
          <p:cNvSpPr/>
          <p:nvPr/>
        </p:nvSpPr>
        <p:spPr>
          <a:xfrm>
            <a:off x="5043089" y="4798946"/>
            <a:ext cx="7148911" cy="0"/>
          </a:xfrm>
          <a:prstGeom prst="line">
            <a:avLst/>
          </a:prstGeom>
          <a:ln w="38100" cap="flat">
            <a:solidFill>
              <a:srgbClr val="FFFFFF"/>
            </a:solidFill>
            <a:prstDash val="solid"/>
            <a:headEnd type="none" w="sm" len="sm"/>
            <a:tailEnd type="none" w="sm" len="sm"/>
          </a:ln>
        </p:spPr>
      </p:sp>
      <p:grpSp>
        <p:nvGrpSpPr>
          <p:cNvPr id="13" name="Group 13"/>
          <p:cNvGrpSpPr/>
          <p:nvPr/>
        </p:nvGrpSpPr>
        <p:grpSpPr>
          <a:xfrm>
            <a:off x="-675834" y="-14954"/>
            <a:ext cx="6887907" cy="6887907"/>
            <a:chOff x="0" y="0"/>
            <a:chExt cx="812800" cy="812800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00A37C">
                <a:alpha val="95686"/>
              </a:srgbClr>
            </a:solidFill>
          </p:spPr>
        </p:sp>
        <p:sp>
          <p:nvSpPr>
            <p:cNvPr id="15" name="TextBox 15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6739372" y="2689860"/>
            <a:ext cx="5452628" cy="12761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10920"/>
              </a:lnSpc>
            </a:pPr>
            <a:r>
              <a:rPr lang="en-US" sz="7800" spc="717">
                <a:solidFill>
                  <a:srgbClr val="FFFFFF"/>
                </a:solidFill>
                <a:latin typeface="Montserrat Alternates 1"/>
              </a:rPr>
              <a:t>ДЯКУЮ!</a:t>
            </a:r>
          </a:p>
        </p:txBody>
      </p:sp>
      <p:grpSp>
        <p:nvGrpSpPr>
          <p:cNvPr id="17" name="Group 17"/>
          <p:cNvGrpSpPr/>
          <p:nvPr/>
        </p:nvGrpSpPr>
        <p:grpSpPr>
          <a:xfrm>
            <a:off x="241406" y="805962"/>
            <a:ext cx="5246077" cy="5246077"/>
            <a:chOff x="0" y="0"/>
            <a:chExt cx="812800" cy="812800"/>
          </a:xfrm>
        </p:grpSpPr>
        <p:sp>
          <p:nvSpPr>
            <p:cNvPr id="18" name="Freeform 1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9B507">
                <a:alpha val="40784"/>
              </a:srgbClr>
            </a:solidFill>
          </p:spPr>
        </p:sp>
        <p:sp>
          <p:nvSpPr>
            <p:cNvPr id="19" name="TextBox 1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239"/>
                </a:lnSpc>
              </a:pPr>
              <a:endParaRPr sz="1200"/>
            </a:p>
          </p:txBody>
        </p:sp>
      </p:grpSp>
      <p:grpSp>
        <p:nvGrpSpPr>
          <p:cNvPr id="20" name="Group 20"/>
          <p:cNvGrpSpPr>
            <a:grpSpLocks noChangeAspect="1"/>
          </p:cNvGrpSpPr>
          <p:nvPr/>
        </p:nvGrpSpPr>
        <p:grpSpPr>
          <a:xfrm>
            <a:off x="637155" y="1153057"/>
            <a:ext cx="4454579" cy="4454579"/>
            <a:chOff x="0" y="0"/>
            <a:chExt cx="6355080" cy="635508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6355080" cy="6355080"/>
            </a:xfrm>
            <a:custGeom>
              <a:avLst/>
              <a:gdLst/>
              <a:ahLst/>
              <a:cxnLst/>
              <a:rect l="l" t="t" r="r" b="b"/>
              <a:pathLst>
                <a:path w="6355080" h="6355080">
                  <a:moveTo>
                    <a:pt x="3177540" y="6355080"/>
                  </a:moveTo>
                  <a:cubicBezTo>
                    <a:pt x="2329180" y="6355080"/>
                    <a:pt x="1530350" y="6024880"/>
                    <a:pt x="930910" y="5424170"/>
                  </a:cubicBezTo>
                  <a:cubicBezTo>
                    <a:pt x="330200" y="4824730"/>
                    <a:pt x="0" y="4025900"/>
                    <a:pt x="0" y="3177540"/>
                  </a:cubicBezTo>
                  <a:cubicBezTo>
                    <a:pt x="0" y="2329180"/>
                    <a:pt x="330200" y="1530350"/>
                    <a:pt x="930910" y="930910"/>
                  </a:cubicBezTo>
                  <a:cubicBezTo>
                    <a:pt x="1530350" y="330200"/>
                    <a:pt x="2329180" y="0"/>
                    <a:pt x="3177540" y="0"/>
                  </a:cubicBezTo>
                  <a:cubicBezTo>
                    <a:pt x="4025900" y="0"/>
                    <a:pt x="4824730" y="330200"/>
                    <a:pt x="5424170" y="930910"/>
                  </a:cubicBezTo>
                  <a:cubicBezTo>
                    <a:pt x="6024880" y="1531620"/>
                    <a:pt x="6355080" y="2329180"/>
                    <a:pt x="6355080" y="3177540"/>
                  </a:cubicBezTo>
                  <a:cubicBezTo>
                    <a:pt x="6355080" y="4025900"/>
                    <a:pt x="6024880" y="4824730"/>
                    <a:pt x="5424170" y="5424170"/>
                  </a:cubicBezTo>
                  <a:cubicBezTo>
                    <a:pt x="4824730" y="6024880"/>
                    <a:pt x="4025900" y="6355080"/>
                    <a:pt x="3177540" y="6355080"/>
                  </a:cubicBezTo>
                  <a:close/>
                  <a:moveTo>
                    <a:pt x="3177540" y="190500"/>
                  </a:moveTo>
                  <a:cubicBezTo>
                    <a:pt x="2379980" y="190500"/>
                    <a:pt x="1629410" y="501650"/>
                    <a:pt x="1065530" y="1065530"/>
                  </a:cubicBezTo>
                  <a:cubicBezTo>
                    <a:pt x="501650" y="1629410"/>
                    <a:pt x="190500" y="2379980"/>
                    <a:pt x="190500" y="3177540"/>
                  </a:cubicBezTo>
                  <a:cubicBezTo>
                    <a:pt x="190500" y="3975100"/>
                    <a:pt x="501650" y="4725670"/>
                    <a:pt x="1065530" y="5289550"/>
                  </a:cubicBezTo>
                  <a:cubicBezTo>
                    <a:pt x="1629410" y="5853430"/>
                    <a:pt x="2379980" y="6164580"/>
                    <a:pt x="3177540" y="6164580"/>
                  </a:cubicBezTo>
                  <a:cubicBezTo>
                    <a:pt x="3975100" y="6164580"/>
                    <a:pt x="4725670" y="5853430"/>
                    <a:pt x="5289550" y="5289550"/>
                  </a:cubicBezTo>
                  <a:cubicBezTo>
                    <a:pt x="5853430" y="4725670"/>
                    <a:pt x="6164580" y="3975100"/>
                    <a:pt x="6164580" y="3177540"/>
                  </a:cubicBezTo>
                  <a:cubicBezTo>
                    <a:pt x="6164580" y="2379980"/>
                    <a:pt x="5853430" y="1629410"/>
                    <a:pt x="5289550" y="1065530"/>
                  </a:cubicBezTo>
                  <a:cubicBezTo>
                    <a:pt x="4725670" y="501650"/>
                    <a:pt x="3975100" y="190500"/>
                    <a:pt x="3177540" y="190500"/>
                  </a:cubicBezTo>
                  <a:close/>
                </a:path>
              </a:pathLst>
            </a:custGeom>
            <a:solidFill>
              <a:srgbClr val="FFFFFF"/>
            </a:solidFill>
          </p:spPr>
        </p:sp>
      </p:grpSp>
      <p:grpSp>
        <p:nvGrpSpPr>
          <p:cNvPr id="22" name="Group 22"/>
          <p:cNvGrpSpPr>
            <a:grpSpLocks noChangeAspect="1"/>
          </p:cNvGrpSpPr>
          <p:nvPr/>
        </p:nvGrpSpPr>
        <p:grpSpPr>
          <a:xfrm>
            <a:off x="685800" y="1205554"/>
            <a:ext cx="4349603" cy="4349585"/>
            <a:chOff x="0" y="0"/>
            <a:chExt cx="6350000" cy="6349975"/>
          </a:xfrm>
        </p:grpSpPr>
        <p:sp>
          <p:nvSpPr>
            <p:cNvPr id="23" name="Freeform 23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3"/>
              <a:stretch>
                <a:fillRect/>
              </a:stretch>
            </a:blipFill>
          </p:spPr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5201132A-A3BF-4B41-83CB-EBB2B169D901}"/>
              </a:ext>
            </a:extLst>
          </p:cNvPr>
          <p:cNvGraphicFramePr>
            <a:graphicFrameLocks noGrp="1"/>
          </p:cNvGraphicFramePr>
          <p:nvPr>
            <p:ph idx="1"/>
          </p:nvPr>
        </p:nvGraphicFramePr>
        <p:xfrm>
          <a:off x="838200" y="1905137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026" name="Picture 2" descr="Выходное изображение">
            <a:extLst>
              <a:ext uri="{FF2B5EF4-FFF2-40B4-BE49-F238E27FC236}">
                <a16:creationId xmlns:a16="http://schemas.microsoft.com/office/drawing/2014/main" id="{736816C3-3CE9-4E06-BB7D-86ADE9977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88" y="0"/>
            <a:ext cx="1150143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56475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DC5E318-D885-4ED3-948C-3F5E1D0D04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EB7A76-1745-4D82-8CD0-47BF5690B27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indent="-342900"/>
            <a:r>
              <a:rPr lang="uk-UA" dirty="0"/>
              <a:t>На протязі 2024 року підприємство отримало в постійне користування  </a:t>
            </a:r>
            <a:r>
              <a:rPr lang="uk-UA" b="1" dirty="0"/>
              <a:t>1</a:t>
            </a:r>
            <a:r>
              <a:rPr lang="uk-UA" dirty="0"/>
              <a:t> земельну ділянку загальною площею </a:t>
            </a:r>
            <a:r>
              <a:rPr lang="uk-UA" b="1" dirty="0"/>
              <a:t>11,259 га</a:t>
            </a:r>
            <a:r>
              <a:rPr lang="uk-UA" dirty="0"/>
              <a:t>,  земельний банк підприємства склав </a:t>
            </a:r>
            <a:r>
              <a:rPr lang="uk-UA" b="1" dirty="0"/>
              <a:t>421,4 га</a:t>
            </a:r>
            <a:r>
              <a:rPr lang="uk-UA" dirty="0"/>
              <a:t> </a:t>
            </a:r>
          </a:p>
          <a:p>
            <a:pPr marL="342900" indent="-342900"/>
            <a:r>
              <a:rPr lang="uk-UA" dirty="0"/>
              <a:t>Агенцією було засіяно </a:t>
            </a:r>
            <a:r>
              <a:rPr lang="uk-UA" b="1" dirty="0"/>
              <a:t>207 га соєю</a:t>
            </a:r>
            <a:r>
              <a:rPr lang="uk-UA" dirty="0"/>
              <a:t> .</a:t>
            </a:r>
          </a:p>
          <a:p>
            <a:endParaRPr lang="ru-RU" dirty="0"/>
          </a:p>
        </p:txBody>
      </p:sp>
      <p:pic>
        <p:nvPicPr>
          <p:cNvPr id="10" name="Місце для вмісту 6">
            <a:extLst>
              <a:ext uri="{FF2B5EF4-FFF2-40B4-BE49-F238E27FC236}">
                <a16:creationId xmlns:a16="http://schemas.microsoft.com/office/drawing/2014/main" id="{B7AB2B14-0772-450A-A77B-874A7A63BB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751" y="3570350"/>
            <a:ext cx="4844249" cy="2724890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D13851-5A31-44D7-9ACE-B97E52516D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710" b="11401"/>
          <a:stretch/>
        </p:blipFill>
        <p:spPr>
          <a:xfrm>
            <a:off x="7439487" y="3766031"/>
            <a:ext cx="4068422" cy="2529209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DD2C9A-1973-4841-B2B9-4E52E04406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51750" y="3570349"/>
            <a:ext cx="4844250" cy="272488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9B917EC-9E0D-42E6-9466-FB053C6633B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39487" y="3570348"/>
            <a:ext cx="4474346" cy="2724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37470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6982B3-9CA3-4C57-B935-657B2F32D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9473"/>
            <a:ext cx="10515600" cy="841675"/>
          </a:xfrm>
        </p:spPr>
        <p:txBody>
          <a:bodyPr/>
          <a:lstStyle/>
          <a:p>
            <a:pPr algn="ctr"/>
            <a:r>
              <a:rPr lang="uk-UA" b="1" dirty="0">
                <a:solidFill>
                  <a:schemeClr val="accent1">
                    <a:lumMod val="50000"/>
                  </a:schemeClr>
                </a:solidFill>
              </a:rPr>
              <a:t>Агенція місцевого розвитку</a:t>
            </a:r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3BF36071-4165-4675-BF3B-1E07B4B93934}"/>
              </a:ext>
            </a:extLst>
          </p:cNvPr>
          <p:cNvSpPr/>
          <p:nvPr/>
        </p:nvSpPr>
        <p:spPr>
          <a:xfrm>
            <a:off x="838200" y="702366"/>
            <a:ext cx="1005508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/>
              <a:t>Результати діяльності КП «Агенція місцевого розвитку» за</a:t>
            </a:r>
            <a:r>
              <a:rPr lang="en-US" sz="2000" dirty="0"/>
              <a:t> 202</a:t>
            </a:r>
            <a:r>
              <a:rPr lang="uk-UA" sz="2000" dirty="0"/>
              <a:t>4</a:t>
            </a:r>
            <a:r>
              <a:rPr lang="en-US" sz="2000" dirty="0"/>
              <a:t> </a:t>
            </a:r>
            <a:r>
              <a:rPr lang="uk-UA" sz="2000" dirty="0"/>
              <a:t>рік: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dirty="0"/>
              <a:t>зібрано </a:t>
            </a:r>
            <a:r>
              <a:rPr lang="uk-UA" b="1" dirty="0">
                <a:solidFill>
                  <a:srgbClr val="00B050"/>
                </a:solidFill>
              </a:rPr>
              <a:t>352,2 т бобів сої</a:t>
            </a:r>
            <a:r>
              <a:rPr lang="uk-UA" dirty="0"/>
              <a:t> на розрахункову суму </a:t>
            </a:r>
            <a:r>
              <a:rPr lang="uk-UA" b="1" dirty="0"/>
              <a:t>5867,6 тис. грн.</a:t>
            </a:r>
            <a:endParaRPr lang="uk-UA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реалізовано  104 т на суму 1819,3 грн.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розрахунковий прибуток 2485,8  тис. </a:t>
            </a:r>
            <a:r>
              <a:rPr lang="uk-UA" b="1"/>
              <a:t>грн.; </a:t>
            </a:r>
            <a:endParaRPr lang="uk-UA" b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/>
              <a:t>врожайність  17 </a:t>
            </a:r>
            <a:r>
              <a:rPr lang="uk-UA" b="1" dirty="0" err="1"/>
              <a:t>цнт</a:t>
            </a:r>
            <a:r>
              <a:rPr lang="uk-UA" b="1" dirty="0"/>
              <a:t>/га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uk-UA" b="1" dirty="0" err="1">
                <a:solidFill>
                  <a:srgbClr val="00B050"/>
                </a:solidFill>
              </a:rPr>
              <a:t>рентабільність</a:t>
            </a:r>
            <a:r>
              <a:rPr lang="uk-UA" dirty="0"/>
              <a:t>      42,4   </a:t>
            </a:r>
            <a:r>
              <a:rPr lang="uk-UA" b="1" dirty="0"/>
              <a:t>%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uk-UA" sz="2000" dirty="0"/>
          </a:p>
        </p:txBody>
      </p:sp>
      <p:pic>
        <p:nvPicPr>
          <p:cNvPr id="1028" name="Picture 4" descr="Соя в полі">
            <a:extLst>
              <a:ext uri="{FF2B5EF4-FFF2-40B4-BE49-F238E27FC236}">
                <a16:creationId xmlns:a16="http://schemas.microsoft.com/office/drawing/2014/main" id="{7BDDF54E-53AF-49BC-BCC9-54072D6FC614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903964"/>
            <a:ext cx="5109839" cy="3396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874F870F-1231-46BE-BEFC-8F51D838C0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8567" y="2826024"/>
            <a:ext cx="4065233" cy="3474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42997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>
            <a:grpSpLocks noChangeAspect="1"/>
          </p:cNvGrpSpPr>
          <p:nvPr/>
        </p:nvGrpSpPr>
        <p:grpSpPr>
          <a:xfrm>
            <a:off x="10824206" y="-82550"/>
            <a:ext cx="1211589" cy="1211585"/>
            <a:chOff x="0" y="0"/>
            <a:chExt cx="6350000" cy="634997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350000" cy="6349974"/>
            </a:xfrm>
            <a:custGeom>
              <a:avLst/>
              <a:gdLst/>
              <a:ahLst/>
              <a:cxnLst/>
              <a:rect l="l" t="t" r="r" b="b"/>
              <a:pathLst>
                <a:path w="6350000" h="6349974">
                  <a:moveTo>
                    <a:pt x="6350000" y="3175025"/>
                  </a:moveTo>
                  <a:cubicBezTo>
                    <a:pt x="6350000" y="4928451"/>
                    <a:pt x="4928476" y="6349974"/>
                    <a:pt x="3175000" y="6349974"/>
                  </a:cubicBezTo>
                  <a:cubicBezTo>
                    <a:pt x="1421498" y="6349974"/>
                    <a:pt x="0" y="4928451"/>
                    <a:pt x="0" y="3175025"/>
                  </a:cubicBezTo>
                  <a:cubicBezTo>
                    <a:pt x="0" y="1421511"/>
                    <a:pt x="1421498" y="0"/>
                    <a:pt x="3175000" y="0"/>
                  </a:cubicBezTo>
                  <a:cubicBezTo>
                    <a:pt x="4928501" y="0"/>
                    <a:pt x="6350000" y="1421511"/>
                    <a:pt x="6350000" y="3175025"/>
                  </a:cubicBezTo>
                  <a:close/>
                </a:path>
              </a:pathLst>
            </a:custGeom>
            <a:blipFill>
              <a:blip r:embed="rId2"/>
              <a:stretch>
                <a:fillRect/>
              </a:stretch>
            </a:blipFill>
          </p:spPr>
        </p:sp>
      </p:grpSp>
      <p:sp>
        <p:nvSpPr>
          <p:cNvPr id="13" name="Freeform 13"/>
          <p:cNvSpPr/>
          <p:nvPr/>
        </p:nvSpPr>
        <p:spPr>
          <a:xfrm>
            <a:off x="6833307" y="1180079"/>
            <a:ext cx="818145" cy="664743"/>
          </a:xfrm>
          <a:custGeom>
            <a:avLst/>
            <a:gdLst/>
            <a:ahLst/>
            <a:cxnLst/>
            <a:rect l="l" t="t" r="r" b="b"/>
            <a:pathLst>
              <a:path w="1227218" h="997115">
                <a:moveTo>
                  <a:pt x="0" y="0"/>
                </a:moveTo>
                <a:lnTo>
                  <a:pt x="1227219" y="0"/>
                </a:lnTo>
                <a:lnTo>
                  <a:pt x="1227219" y="997115"/>
                </a:lnTo>
                <a:lnTo>
                  <a:pt x="0" y="997115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14" name="Freeform 14"/>
          <p:cNvSpPr/>
          <p:nvPr/>
        </p:nvSpPr>
        <p:spPr>
          <a:xfrm>
            <a:off x="6833307" y="2771921"/>
            <a:ext cx="984069" cy="1045492"/>
          </a:xfrm>
          <a:custGeom>
            <a:avLst/>
            <a:gdLst/>
            <a:ahLst/>
            <a:cxnLst/>
            <a:rect l="l" t="t" r="r" b="b"/>
            <a:pathLst>
              <a:path w="1476104" h="1568238">
                <a:moveTo>
                  <a:pt x="0" y="0"/>
                </a:moveTo>
                <a:lnTo>
                  <a:pt x="1476104" y="0"/>
                </a:lnTo>
                <a:lnTo>
                  <a:pt x="1476104" y="1568238"/>
                </a:lnTo>
                <a:lnTo>
                  <a:pt x="0" y="1568238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15"/>
          <p:cNvSpPr/>
          <p:nvPr/>
        </p:nvSpPr>
        <p:spPr>
          <a:xfrm>
            <a:off x="6833307" y="4747623"/>
            <a:ext cx="984069" cy="791754"/>
          </a:xfrm>
          <a:custGeom>
            <a:avLst/>
            <a:gdLst/>
            <a:ahLst/>
            <a:cxnLst/>
            <a:rect l="l" t="t" r="r" b="b"/>
            <a:pathLst>
              <a:path w="1476104" h="1187631">
                <a:moveTo>
                  <a:pt x="0" y="0"/>
                </a:moveTo>
                <a:lnTo>
                  <a:pt x="1476104" y="0"/>
                </a:lnTo>
                <a:lnTo>
                  <a:pt x="1476104" y="1187632"/>
                </a:lnTo>
                <a:lnTo>
                  <a:pt x="0" y="1187632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</p:sp>
      <p:sp>
        <p:nvSpPr>
          <p:cNvPr id="16" name="TextBox 16"/>
          <p:cNvSpPr txBox="1"/>
          <p:nvPr/>
        </p:nvSpPr>
        <p:spPr>
          <a:xfrm>
            <a:off x="7835603" y="1230256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207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00A37C"/>
                </a:solidFill>
                <a:latin typeface="Montserrat Alternates 1"/>
              </a:rPr>
              <a:t>га</a:t>
            </a:r>
            <a:endParaRPr lang="en-US" sz="2800" dirty="0">
              <a:solidFill>
                <a:srgbClr val="00A37C"/>
              </a:solidFill>
              <a:latin typeface="Montserrat Alternates 1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7835603" y="3012473"/>
            <a:ext cx="4061376" cy="4891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352,2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00A37C"/>
                </a:solidFill>
                <a:latin typeface="Montserrat Alternates 1"/>
              </a:rPr>
              <a:t>т</a:t>
            </a:r>
            <a:r>
              <a:rPr lang="en-US" sz="2800" dirty="0">
                <a:solidFill>
                  <a:srgbClr val="00A37C"/>
                </a:solidFill>
                <a:latin typeface="Montserrat Alternates 1"/>
              </a:rPr>
              <a:t> 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835603" y="5064397"/>
            <a:ext cx="3670597" cy="469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920"/>
              </a:lnSpc>
              <a:spcBef>
                <a:spcPct val="0"/>
              </a:spcBef>
            </a:pPr>
            <a:r>
              <a:rPr lang="uk-UA" sz="2800" spc="257" dirty="0">
                <a:solidFill>
                  <a:srgbClr val="00A37C"/>
                </a:solidFill>
                <a:latin typeface="Montserrat Alternates 1 Bold"/>
              </a:rPr>
              <a:t>6163,5 тис.</a:t>
            </a: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 </a:t>
            </a:r>
            <a:r>
              <a:rPr lang="en-US" sz="2800" spc="257" dirty="0" err="1">
                <a:solidFill>
                  <a:srgbClr val="00A37C"/>
                </a:solidFill>
                <a:latin typeface="Montserrat Alternates 1 Bold"/>
              </a:rPr>
              <a:t>грн</a:t>
            </a:r>
            <a:r>
              <a:rPr lang="en-US" sz="2800" spc="257" dirty="0">
                <a:solidFill>
                  <a:srgbClr val="00A37C"/>
                </a:solidFill>
                <a:latin typeface="Montserrat Alternates 1 Bold"/>
              </a:rPr>
              <a:t> </a:t>
            </a:r>
          </a:p>
        </p:txBody>
      </p:sp>
      <p:pic>
        <p:nvPicPr>
          <p:cNvPr id="1030" name="Picture 6" descr="Соевые стручки на солнечном поле Сельскохозяйственная соевая плантация">
            <a:extLst>
              <a:ext uri="{FF2B5EF4-FFF2-40B4-BE49-F238E27FC236}">
                <a16:creationId xmlns:a16="http://schemas.microsoft.com/office/drawing/2014/main" id="{049ABADA-B45A-4EE3-AFBA-3DB15C30B0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3" y="1339912"/>
            <a:ext cx="6757151" cy="5518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514410" y="4745736"/>
            <a:ext cx="532435" cy="532435"/>
          </a:xfrm>
          <a:custGeom>
            <a:avLst/>
            <a:gdLst/>
            <a:ahLst/>
            <a:cxnLst/>
            <a:rect l="l" t="t" r="r" b="b"/>
            <a:pathLst>
              <a:path w="798653" h="798653">
                <a:moveTo>
                  <a:pt x="0" y="0"/>
                </a:moveTo>
                <a:lnTo>
                  <a:pt x="798653" y="0"/>
                </a:lnTo>
                <a:lnTo>
                  <a:pt x="798653" y="798653"/>
                </a:lnTo>
                <a:lnTo>
                  <a:pt x="0" y="7986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Group 3"/>
          <p:cNvGrpSpPr/>
          <p:nvPr/>
        </p:nvGrpSpPr>
        <p:grpSpPr>
          <a:xfrm>
            <a:off x="6780627" y="4745736"/>
            <a:ext cx="1485971" cy="532435"/>
            <a:chOff x="0" y="0"/>
            <a:chExt cx="688512" cy="246699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688512" cy="246699"/>
            </a:xfrm>
            <a:custGeom>
              <a:avLst/>
              <a:gdLst/>
              <a:ahLst/>
              <a:cxnLst/>
              <a:rect l="l" t="t" r="r" b="b"/>
              <a:pathLst>
                <a:path w="688512" h="246699">
                  <a:moveTo>
                    <a:pt x="0" y="0"/>
                  </a:moveTo>
                  <a:lnTo>
                    <a:pt x="688512" y="0"/>
                  </a:lnTo>
                  <a:lnTo>
                    <a:pt x="688512" y="246699"/>
                  </a:lnTo>
                  <a:lnTo>
                    <a:pt x="0" y="246699"/>
                  </a:lnTo>
                  <a:close/>
                </a:path>
              </a:pathLst>
            </a:custGeom>
            <a:solidFill>
              <a:srgbClr val="FFFFFF"/>
            </a:solidFill>
          </p:spPr>
        </p:sp>
        <p:sp>
          <p:nvSpPr>
            <p:cNvPr id="5" name="TextBox 5"/>
            <p:cNvSpPr txBox="1"/>
            <p:nvPr/>
          </p:nvSpPr>
          <p:spPr>
            <a:xfrm>
              <a:off x="0" y="-57150"/>
              <a:ext cx="688512" cy="303849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2426"/>
                </a:lnSpc>
              </a:pPr>
              <a:endParaRPr sz="1200"/>
            </a:p>
          </p:txBody>
        </p:sp>
      </p:grpSp>
      <p:sp>
        <p:nvSpPr>
          <p:cNvPr id="6" name="Freeform 6"/>
          <p:cNvSpPr/>
          <p:nvPr/>
        </p:nvSpPr>
        <p:spPr>
          <a:xfrm>
            <a:off x="8000380" y="4745736"/>
            <a:ext cx="532435" cy="532435"/>
          </a:xfrm>
          <a:custGeom>
            <a:avLst/>
            <a:gdLst/>
            <a:ahLst/>
            <a:cxnLst/>
            <a:rect l="l" t="t" r="r" b="b"/>
            <a:pathLst>
              <a:path w="798653" h="798653">
                <a:moveTo>
                  <a:pt x="0" y="0"/>
                </a:moveTo>
                <a:lnTo>
                  <a:pt x="798653" y="0"/>
                </a:lnTo>
                <a:lnTo>
                  <a:pt x="798653" y="798653"/>
                </a:lnTo>
                <a:lnTo>
                  <a:pt x="0" y="798653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" name="Freeform 8"/>
          <p:cNvSpPr/>
          <p:nvPr/>
        </p:nvSpPr>
        <p:spPr>
          <a:xfrm>
            <a:off x="5936631" y="742950"/>
            <a:ext cx="6255369" cy="6463929"/>
          </a:xfrm>
          <a:custGeom>
            <a:avLst/>
            <a:gdLst/>
            <a:ahLst/>
            <a:cxnLst/>
            <a:rect l="l" t="t" r="r" b="b"/>
            <a:pathLst>
              <a:path w="10889871" h="10388493">
                <a:moveTo>
                  <a:pt x="0" y="0"/>
                </a:moveTo>
                <a:lnTo>
                  <a:pt x="10889870" y="0"/>
                </a:lnTo>
                <a:lnTo>
                  <a:pt x="10889870" y="10388493"/>
                </a:lnTo>
                <a:lnTo>
                  <a:pt x="0" y="1038849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</p:spPr>
      </p:sp>
      <p:sp>
        <p:nvSpPr>
          <p:cNvPr id="9" name="Freeform 9"/>
          <p:cNvSpPr/>
          <p:nvPr/>
        </p:nvSpPr>
        <p:spPr>
          <a:xfrm>
            <a:off x="10934878" y="-107950"/>
            <a:ext cx="1142645" cy="1142645"/>
          </a:xfrm>
          <a:custGeom>
            <a:avLst/>
            <a:gdLst/>
            <a:ahLst/>
            <a:cxnLst/>
            <a:rect l="l" t="t" r="r" b="b"/>
            <a:pathLst>
              <a:path w="1713968" h="1713968">
                <a:moveTo>
                  <a:pt x="0" y="0"/>
                </a:moveTo>
                <a:lnTo>
                  <a:pt x="1713968" y="0"/>
                </a:lnTo>
                <a:lnTo>
                  <a:pt x="1713968" y="1713968"/>
                </a:lnTo>
                <a:lnTo>
                  <a:pt x="0" y="171396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</p:sp>
      <p:sp>
        <p:nvSpPr>
          <p:cNvPr id="10" name="Freeform 10"/>
          <p:cNvSpPr/>
          <p:nvPr/>
        </p:nvSpPr>
        <p:spPr>
          <a:xfrm>
            <a:off x="5999384" y="1934945"/>
            <a:ext cx="843995" cy="908050"/>
          </a:xfrm>
          <a:custGeom>
            <a:avLst/>
            <a:gdLst/>
            <a:ahLst/>
            <a:cxnLst/>
            <a:rect l="l" t="t" r="r" b="b"/>
            <a:pathLst>
              <a:path w="1265993" h="1459740">
                <a:moveTo>
                  <a:pt x="0" y="0"/>
                </a:moveTo>
                <a:lnTo>
                  <a:pt x="1265993" y="0"/>
                </a:lnTo>
                <a:lnTo>
                  <a:pt x="1265993" y="1459740"/>
                </a:lnTo>
                <a:lnTo>
                  <a:pt x="0" y="1459740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uk-UA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1" name="Freeform 11"/>
          <p:cNvSpPr/>
          <p:nvPr/>
        </p:nvSpPr>
        <p:spPr>
          <a:xfrm>
            <a:off x="5942880" y="3349809"/>
            <a:ext cx="1300843" cy="1300843"/>
          </a:xfrm>
          <a:custGeom>
            <a:avLst/>
            <a:gdLst/>
            <a:ahLst/>
            <a:cxnLst/>
            <a:rect l="l" t="t" r="r" b="b"/>
            <a:pathLst>
              <a:path w="1951264" h="1951264">
                <a:moveTo>
                  <a:pt x="0" y="0"/>
                </a:moveTo>
                <a:lnTo>
                  <a:pt x="1951265" y="0"/>
                </a:lnTo>
                <a:lnTo>
                  <a:pt x="1951265" y="1951265"/>
                </a:lnTo>
                <a:lnTo>
                  <a:pt x="0" y="1951265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12" name="Freeform 12"/>
          <p:cNvSpPr/>
          <p:nvPr/>
        </p:nvSpPr>
        <p:spPr>
          <a:xfrm flipH="1">
            <a:off x="5999384" y="5416719"/>
            <a:ext cx="1047461" cy="755481"/>
          </a:xfrm>
          <a:custGeom>
            <a:avLst/>
            <a:gdLst/>
            <a:ahLst/>
            <a:cxnLst/>
            <a:rect l="l" t="t" r="r" b="b"/>
            <a:pathLst>
              <a:path w="1571192" h="1133222">
                <a:moveTo>
                  <a:pt x="1571192" y="0"/>
                </a:moveTo>
                <a:lnTo>
                  <a:pt x="0" y="0"/>
                </a:lnTo>
                <a:lnTo>
                  <a:pt x="0" y="1133222"/>
                </a:lnTo>
                <a:lnTo>
                  <a:pt x="1571192" y="1133222"/>
                </a:lnTo>
                <a:lnTo>
                  <a:pt x="1571192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a:blipFill>
        </p:spPr>
      </p:sp>
      <p:sp>
        <p:nvSpPr>
          <p:cNvPr id="13" name="TextBox 13"/>
          <p:cNvSpPr txBox="1"/>
          <p:nvPr/>
        </p:nvSpPr>
        <p:spPr>
          <a:xfrm>
            <a:off x="7200209" y="643722"/>
            <a:ext cx="4991791" cy="206646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                </a:t>
            </a:r>
          </a:p>
          <a:p>
            <a:pPr>
              <a:lnSpc>
                <a:spcPts val="4116"/>
              </a:lnSpc>
            </a:pP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              </a:t>
            </a:r>
            <a:r>
              <a:rPr lang="uk-UA" sz="3600" dirty="0">
                <a:solidFill>
                  <a:srgbClr val="FFFFFF"/>
                </a:solidFill>
                <a:latin typeface="Montserrat Alternates 1"/>
              </a:rPr>
              <a:t>2025 рік</a:t>
            </a:r>
          </a:p>
          <a:p>
            <a:pPr>
              <a:lnSpc>
                <a:spcPts val="4116"/>
              </a:lnSpc>
            </a:pPr>
            <a:endParaRPr lang="uk-UA" sz="2800" dirty="0">
              <a:solidFill>
                <a:srgbClr val="FFFFFF"/>
              </a:solidFill>
              <a:latin typeface="Montserrat Alternates 1"/>
            </a:endParaRPr>
          </a:p>
          <a:p>
            <a:pPr>
              <a:lnSpc>
                <a:spcPts val="4116"/>
              </a:lnSpc>
            </a:pP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Чистий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прибуток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4720,5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тис.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грн</a:t>
            </a:r>
            <a:endParaRPr lang="en-US" sz="2800" dirty="0">
              <a:solidFill>
                <a:srgbClr val="FFFFFF"/>
              </a:solidFill>
              <a:latin typeface="Montserrat Alternates 1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7199518" y="1796292"/>
            <a:ext cx="4877313" cy="25922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endParaRPr lang="uk-UA" sz="2800" dirty="0">
              <a:solidFill>
                <a:srgbClr val="FFFFFF"/>
              </a:solidFill>
              <a:latin typeface="Montserrat Alternates 1"/>
            </a:endParaRPr>
          </a:p>
          <a:p>
            <a:pPr>
              <a:lnSpc>
                <a:spcPts val="4116"/>
              </a:lnSpc>
            </a:pPr>
            <a:endParaRPr lang="uk-UA" sz="2800" dirty="0">
              <a:solidFill>
                <a:srgbClr val="FFFFFF"/>
              </a:solidFill>
              <a:latin typeface="Montserrat Alternates 1"/>
            </a:endParaRPr>
          </a:p>
          <a:p>
            <a:pPr>
              <a:lnSpc>
                <a:spcPts val="4116"/>
              </a:lnSpc>
            </a:pPr>
            <a:endParaRPr lang="uk-UA" sz="2800" dirty="0">
              <a:solidFill>
                <a:srgbClr val="FFFFFF"/>
              </a:solidFill>
              <a:latin typeface="Montserrat Alternates 1"/>
            </a:endParaRPr>
          </a:p>
          <a:p>
            <a:pPr>
              <a:lnSpc>
                <a:spcPts val="4116"/>
              </a:lnSpc>
            </a:pP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Податків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–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3052,6 тис.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грн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, з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них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: ПДВ, ПДФО, ВС –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2203 тис.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грн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,  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7237475" y="5034910"/>
            <a:ext cx="4877313" cy="10148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>
              <a:lnSpc>
                <a:spcPts val="4116"/>
              </a:lnSpc>
            </a:pP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Податок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на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прибуток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849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,</a:t>
            </a:r>
            <a:r>
              <a:rPr lang="uk-UA" sz="2800" dirty="0">
                <a:solidFill>
                  <a:srgbClr val="FFFFFF"/>
                </a:solidFill>
                <a:latin typeface="Montserrat Alternates 1"/>
              </a:rPr>
              <a:t>6 тис.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грн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до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місцевого</a:t>
            </a:r>
            <a:r>
              <a:rPr lang="en-US" sz="2800" dirty="0">
                <a:solidFill>
                  <a:srgbClr val="FFFFFF"/>
                </a:solidFill>
                <a:latin typeface="Montserrat Alternates 1"/>
              </a:rPr>
              <a:t> </a:t>
            </a:r>
            <a:r>
              <a:rPr lang="en-US" sz="2800" dirty="0" err="1">
                <a:solidFill>
                  <a:srgbClr val="FFFFFF"/>
                </a:solidFill>
                <a:latin typeface="Montserrat Alternates 1"/>
              </a:rPr>
              <a:t>бюджету</a:t>
            </a:r>
            <a:endParaRPr lang="en-US" sz="2800" dirty="0">
              <a:solidFill>
                <a:srgbClr val="FFFFFF"/>
              </a:solidFill>
              <a:latin typeface="Montserrat Alternates 1"/>
            </a:endParaRPr>
          </a:p>
        </p:txBody>
      </p:sp>
      <p:pic>
        <p:nvPicPr>
          <p:cNvPr id="16" name="Объект 3">
            <a:extLst>
              <a:ext uri="{FF2B5EF4-FFF2-40B4-BE49-F238E27FC236}">
                <a16:creationId xmlns:a16="http://schemas.microsoft.com/office/drawing/2014/main" id="{CD0D8F5A-7063-4F74-B67C-70BE9288EB6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6146" y="742951"/>
            <a:ext cx="5743892" cy="3288586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07A5293D-23BE-4719-BC4B-5653AFC6D3D9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" y="4181474"/>
            <a:ext cx="5733166" cy="302540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>
            <a:extLst>
              <a:ext uri="{FF2B5EF4-FFF2-40B4-BE49-F238E27FC236}">
                <a16:creationId xmlns:a16="http://schemas.microsoft.com/office/drawing/2014/main" id="{2E9CBCFF-1AA0-434F-9070-ABC4C05608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0885602"/>
              </p:ext>
            </p:extLst>
          </p:nvPr>
        </p:nvGraphicFramePr>
        <p:xfrm>
          <a:off x="742122" y="291549"/>
          <a:ext cx="10899418" cy="6188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02826286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CD554C-39AC-4CE8-8949-4796A1258F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/>
              <a:t>Динаміка фонду оплати праці та податкових платежів за 2024-2025 роки, тис. грн.</a:t>
            </a:r>
            <a:br>
              <a:rPr lang="uk-UA" dirty="0"/>
            </a:br>
            <a:endParaRPr lang="ru-RU" dirty="0"/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37805EDD-42AC-4101-A428-F0C01F89F07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8685146"/>
              </p:ext>
            </p:extLst>
          </p:nvPr>
        </p:nvGraphicFramePr>
        <p:xfrm>
          <a:off x="838200" y="1855122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2110307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1335</TotalTime>
  <Words>400</Words>
  <Application>Microsoft Office PowerPoint</Application>
  <PresentationFormat>Широкоэкранный</PresentationFormat>
  <Paragraphs>65</Paragraphs>
  <Slides>21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8" baseType="lpstr">
      <vt:lpstr>Arial</vt:lpstr>
      <vt:lpstr>Calibri</vt:lpstr>
      <vt:lpstr>Calibri Light</vt:lpstr>
      <vt:lpstr>Montserrat Alternates 1</vt:lpstr>
      <vt:lpstr>Montserrat Alternates 1 Bold</vt:lpstr>
      <vt:lpstr>Montserrat Alternates 4</vt:lpstr>
      <vt:lpstr>Тема Office</vt:lpstr>
      <vt:lpstr>Презентация PowerPoint</vt:lpstr>
      <vt:lpstr>Презентация PowerPoint</vt:lpstr>
      <vt:lpstr>Презентация PowerPoint</vt:lpstr>
      <vt:lpstr>Агенція місцевого розвитку</vt:lpstr>
      <vt:lpstr>Агенція місцевого розвитку</vt:lpstr>
      <vt:lpstr>Презентация PowerPoint</vt:lpstr>
      <vt:lpstr>Презентация PowerPoint</vt:lpstr>
      <vt:lpstr>Презентация PowerPoint</vt:lpstr>
      <vt:lpstr>Динаміка фонду оплати праці та податкових платежів за 2024-2025 роки, тис. грн. </vt:lpstr>
      <vt:lpstr>Презентация PowerPoint</vt:lpstr>
      <vt:lpstr>В 2023 році придбано цегельний завод  ТОВ «Тростянецький агропромбуд»</vt:lpstr>
      <vt:lpstr>  Капітальний ремонт битового корпусу цегельного заводу по вул. Охтиська гора, 2</vt:lpstr>
      <vt:lpstr>              Стан «саду» поблизу с. Лучка При видаленні дерев отримано 69  куб. м дров.</vt:lpstr>
      <vt:lpstr>                Створення власного МТП – пріоритет завтрашнього дня. </vt:lpstr>
      <vt:lpstr>              Підготовка ділянки для овочів. </vt:lpstr>
      <vt:lpstr>Презентация PowerPoint</vt:lpstr>
      <vt:lpstr>Презентация PowerPoint</vt:lpstr>
      <vt:lpstr>Агенція місцевого розвитку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Роман Гловацкий</dc:creator>
  <cp:lastModifiedBy>Роман Гловацкий</cp:lastModifiedBy>
  <cp:revision>160</cp:revision>
  <cp:lastPrinted>2024-12-23T09:25:05Z</cp:lastPrinted>
  <dcterms:created xsi:type="dcterms:W3CDTF">2024-01-12T10:26:48Z</dcterms:created>
  <dcterms:modified xsi:type="dcterms:W3CDTF">2024-12-23T10:56:12Z</dcterms:modified>
</cp:coreProperties>
</file>